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74" r:id="rId3"/>
    <p:sldId id="257" r:id="rId4"/>
    <p:sldId id="258" r:id="rId5"/>
    <p:sldId id="259" r:id="rId6"/>
    <p:sldId id="260" r:id="rId7"/>
    <p:sldId id="261" r:id="rId8"/>
    <p:sldId id="262" r:id="rId9"/>
    <p:sldId id="263" r:id="rId10"/>
    <p:sldId id="264" r:id="rId11"/>
    <p:sldId id="265" r:id="rId12"/>
    <p:sldId id="273" r:id="rId13"/>
    <p:sldId id="266" r:id="rId14"/>
    <p:sldId id="267" r:id="rId15"/>
    <p:sldId id="309" r:id="rId16"/>
    <p:sldId id="310" r:id="rId17"/>
    <p:sldId id="311" r:id="rId18"/>
    <p:sldId id="312" r:id="rId19"/>
    <p:sldId id="303" r:id="rId20"/>
    <p:sldId id="304" r:id="rId21"/>
    <p:sldId id="307" r:id="rId22"/>
    <p:sldId id="308" r:id="rId23"/>
    <p:sldId id="314" r:id="rId24"/>
    <p:sldId id="315" r:id="rId25"/>
    <p:sldId id="316" r:id="rId26"/>
    <p:sldId id="317" r:id="rId27"/>
    <p:sldId id="318" r:id="rId28"/>
    <p:sldId id="319" r:id="rId29"/>
    <p:sldId id="322" r:id="rId30"/>
    <p:sldId id="323" r:id="rId31"/>
    <p:sldId id="324" r:id="rId32"/>
    <p:sldId id="320" r:id="rId33"/>
    <p:sldId id="321" r:id="rId34"/>
    <p:sldId id="269" r:id="rId35"/>
    <p:sldId id="270" r:id="rId36"/>
    <p:sldId id="271" r:id="rId37"/>
    <p:sldId id="272" r:id="rId38"/>
    <p:sldId id="276" r:id="rId39"/>
    <p:sldId id="275" r:id="rId40"/>
    <p:sldId id="277" r:id="rId41"/>
    <p:sldId id="278" r:id="rId42"/>
  </p:sldIdLst>
  <p:sldSz cx="9144000" cy="5143500" type="screen16x9"/>
  <p:notesSz cx="6858000" cy="9144000"/>
  <p:embeddedFontLst>
    <p:embeddedFont>
      <p:font typeface="Alfa Slab One" pitchFamily="2" charset="77"/>
      <p:regular r:id="rId44"/>
    </p:embeddedFont>
    <p:embeddedFont>
      <p:font typeface="Proxima Nova" panose="02000506030000020004" pitchFamily="2" charset="0"/>
      <p:regular r:id="rId45"/>
      <p:bold r:id="rId46"/>
      <p:italic r:id="rId47"/>
      <p:boldItalic r:id="rId48"/>
    </p:embeddedFont>
    <p:embeddedFont>
      <p:font typeface="Verdana" panose="020B060403050404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68A76C-AA1D-476E-947E-FEE1CF19EB1B}" v="2" vWet="6" dt="2021-01-07T17:31:08.110"/>
    <p1510:client id="{80189E55-0F96-8B47-9E50-9367DDB621EB}" v="5" dt="2021-01-07T19:36:47.870"/>
  </p1510:revLst>
</p1510:revInfo>
</file>

<file path=ppt/tableStyles.xml><?xml version="1.0" encoding="utf-8"?>
<a:tblStyleLst xmlns:a="http://schemas.openxmlformats.org/drawingml/2006/main" def="{9817B58B-4AEB-4497-8471-AE60D6BC9B83}">
  <a:tblStyle styleId="{9817B58B-4AEB-4497-8471-AE60D6BC9B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1066"/>
  </p:normalViewPr>
  <p:slideViewPr>
    <p:cSldViewPr snapToGrid="0">
      <p:cViewPr>
        <p:scale>
          <a:sx n="119" d="100"/>
          <a:sy n="119" d="100"/>
        </p:scale>
        <p:origin x="240" y="1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Hello everyone, we are pleased to present our work on ‘</a:t>
            </a:r>
            <a:r>
              <a:rPr lang="en-US" sz="1100" dirty="0">
                <a:highlight>
                  <a:srgbClr val="FFFFFF"/>
                </a:highlight>
              </a:rPr>
              <a:t>Efficient Poverty Mapping from High Resolution Remote Sensing Images</a:t>
            </a:r>
            <a:r>
              <a:rPr lang="en"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83996114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83996114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Next we discuss training object detector on </a:t>
            </a:r>
            <a:r>
              <a:rPr lang="en" dirty="0" err="1">
                <a:solidFill>
                  <a:schemeClr val="dk1"/>
                </a:solidFill>
              </a:rPr>
              <a:t>xview</a:t>
            </a:r>
            <a:r>
              <a:rPr lang="en" dirty="0">
                <a:solidFill>
                  <a:schemeClr val="dk1"/>
                </a:solidFill>
              </a:rPr>
              <a:t>.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YOLOv3 outperforms other single stage detectors and performs almost on par with </a:t>
            </a:r>
            <a:r>
              <a:rPr lang="en" dirty="0" err="1">
                <a:solidFill>
                  <a:schemeClr val="dk1"/>
                </a:solidFill>
              </a:rPr>
              <a:t>RetinaNet</a:t>
            </a:r>
            <a:r>
              <a:rPr lang="en" dirty="0">
                <a:solidFill>
                  <a:schemeClr val="dk1"/>
                </a:solidFill>
              </a:rPr>
              <a:t> but 3.8 × faster on small objects while running significantly faster than two-stage detectors.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Since we work on very large tiles (∼3000×3000 pixels), we only consider single stage detectors. Considering the trade off between run-time performance and accuracy on small objects, YOLOv3 outperforms other single stage detectors and performs almost on par with </a:t>
            </a:r>
            <a:r>
              <a:rPr lang="en" dirty="0" err="1">
                <a:solidFill>
                  <a:schemeClr val="dk1"/>
                </a:solidFill>
              </a:rPr>
              <a:t>RetinaNet</a:t>
            </a:r>
            <a:r>
              <a:rPr lang="en" dirty="0">
                <a:solidFill>
                  <a:schemeClr val="dk1"/>
                </a:solidFill>
              </a:rPr>
              <a:t> but 3.8 × faster on small objects while running significantly faster than two-stage detectors. Therefore, we use YOLOv3 object detector with a DarkNet53 backbone architecture.</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a83996114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a83996114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we visually show the 416x416 px chips from large </a:t>
            </a:r>
            <a:r>
              <a:rPr lang="en" dirty="0" err="1"/>
              <a:t>xView</a:t>
            </a:r>
            <a:r>
              <a:rPr lang="en" dirty="0"/>
              <a:t> images that we use for training the object detector.</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b2c6d552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b2c6d552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bdeaf186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bdeaf186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 training the model, we validate their performance on the test set of </a:t>
            </a:r>
            <a:r>
              <a:rPr lang="en" dirty="0" err="1"/>
              <a:t>xView</a:t>
            </a:r>
            <a:r>
              <a:rPr lang="en" dirty="0"/>
              <a:t>. The detector trained using parent level classes (10 classes) achieves </a:t>
            </a:r>
            <a:r>
              <a:rPr lang="en" dirty="0" err="1"/>
              <a:t>mAP</a:t>
            </a:r>
            <a:r>
              <a:rPr lang="en" dirty="0"/>
              <a:t> of 0.248 and </a:t>
            </a:r>
            <a:r>
              <a:rPr lang="en" dirty="0" err="1"/>
              <a:t>mAR</a:t>
            </a:r>
            <a:r>
              <a:rPr lang="en" dirty="0"/>
              <a:t> of 0.42. Table here shows the </a:t>
            </a:r>
            <a:r>
              <a:rPr lang="en" dirty="0" err="1"/>
              <a:t>classwise</a:t>
            </a:r>
            <a:r>
              <a:rPr lang="en" dirty="0"/>
              <a:t> performance of the parent-level object detector on the test set. Our detector reliably identifies objects, especially at the parent level.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performance on child level classes, please check our paper.</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a83996114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a83996114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we explain our poverty prediction dataset. Basically, each village is represented by a 34x34 grid where each tile in the grid is a 1000x1000px. </a:t>
            </a:r>
            <a:r>
              <a:rPr lang="en" sz="1100" dirty="0"/>
              <a:t>Each village is also represented by a poverty score that comes from a </a:t>
            </a:r>
            <a:r>
              <a:rPr lang="en-US" dirty="0"/>
              <a:t>Living Standards Measurement Study survey conducted in Uganda by the Uganda Bureau of Statistics between 2011 and 2012.</a:t>
            </a:r>
            <a:endParaRPr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0ab8ac4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0ab8ac4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we explain the pipeline of the proposed approach in our previous work. We run the trained object detector on 100 km2 neighborhood of a point and obtain the object counts for each </a:t>
            </a:r>
            <a:r>
              <a:rPr lang="en" dirty="0" err="1"/>
              <a:t>xView</a:t>
            </a:r>
            <a:r>
              <a:rPr lang="en" dirty="0"/>
              <a:t> class as a L-dimensional categorical feature vector. Given the cluster level feature vector, we regress the LSMS poverty score. This approach not only beats previous benchmarks but is also interpretable. We refer viewers to our previous work for more details about interpretability.</a:t>
            </a:r>
            <a:endParaRPr dirty="0"/>
          </a:p>
        </p:txBody>
      </p:sp>
    </p:spTree>
    <p:extLst>
      <p:ext uri="{BB962C8B-B14F-4D97-AF65-F5344CB8AC3E}">
        <p14:creationId xmlns:p14="http://schemas.microsoft.com/office/powerpoint/2010/main" val="1185287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0ab8ac4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0ab8ac4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However, a drawback with this approach is that it requires costly high resolution satellite images. </a:t>
            </a:r>
            <a:r>
              <a:rPr lang="en-US" sz="1100" b="0" i="0" u="none" strike="noStrike" cap="none" dirty="0">
                <a:solidFill>
                  <a:srgbClr val="000000"/>
                </a:solidFill>
                <a:effectLst/>
                <a:latin typeface="Arial"/>
                <a:ea typeface="Arial"/>
                <a:cs typeface="Arial"/>
                <a:sym typeface="Arial"/>
              </a:rPr>
              <a:t>Given these costs, deploying these models at scale using high-resolution imagery quickly becomes cost-prohibitive for most organizations and research teams, inhibiting the broader development and deployment of machine-learning based tools and insights based on these data.</a:t>
            </a:r>
            <a:endParaRPr dirty="0"/>
          </a:p>
        </p:txBody>
      </p:sp>
    </p:spTree>
    <p:extLst>
      <p:ext uri="{BB962C8B-B14F-4D97-AF65-F5344CB8AC3E}">
        <p14:creationId xmlns:p14="http://schemas.microsoft.com/office/powerpoint/2010/main" val="1206525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0ab8ac4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0ab8ac4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see that not all tiles contain important economic information. </a:t>
            </a:r>
            <a:r>
              <a:rPr lang="en-US" sz="1100" b="0" i="0" u="none" strike="noStrike" cap="none" dirty="0">
                <a:solidFill>
                  <a:srgbClr val="000000"/>
                </a:solidFill>
                <a:effectLst/>
                <a:latin typeface="Arial"/>
                <a:ea typeface="Arial"/>
                <a:cs typeface="Arial"/>
                <a:sym typeface="Arial"/>
              </a:rPr>
              <a:t>To address this problem, we propose a reinforcement learning approach that uses coarse, freely-available public imagery to dynamically identify where to acquire costly high-resolution images, prior to conducting an object detection task. This concept leverages publicly available low resolution Sentinel-2 images to sample smaller amount of high-resolution images. </a:t>
            </a:r>
            <a:endParaRPr dirty="0"/>
          </a:p>
        </p:txBody>
      </p:sp>
    </p:spTree>
    <p:extLst>
      <p:ext uri="{BB962C8B-B14F-4D97-AF65-F5344CB8AC3E}">
        <p14:creationId xmlns:p14="http://schemas.microsoft.com/office/powerpoint/2010/main" val="395469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0ab8ac4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0ab8ac4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will show a short animation to give an overview of our proposed reinforcement learning approach.</a:t>
            </a:r>
            <a:endParaRPr dirty="0"/>
          </a:p>
        </p:txBody>
      </p:sp>
    </p:spTree>
    <p:extLst>
      <p:ext uri="{BB962C8B-B14F-4D97-AF65-F5344CB8AC3E}">
        <p14:creationId xmlns:p14="http://schemas.microsoft.com/office/powerpoint/2010/main" val="121370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dirty="0"/>
              <a:t>Here we show the map of Uganda with the 320 villages under consideration. We represent each village by a low-resolution satellite image of 1000x1000px from Sentinel-2 satellites. These low-resolution sentinel imagery are </a:t>
            </a:r>
            <a:r>
              <a:rPr lang="en-US"/>
              <a:t>freely . </a:t>
            </a:r>
            <a:r>
              <a:rPr lang="en-US" dirty="0"/>
              <a:t>Such imagery can be used to get a sense of what regions contain valuable economic information. </a:t>
            </a:r>
          </a:p>
        </p:txBody>
      </p:sp>
    </p:spTree>
    <p:extLst>
      <p:ext uri="{BB962C8B-B14F-4D97-AF65-F5344CB8AC3E}">
        <p14:creationId xmlns:p14="http://schemas.microsoft.com/office/powerpoint/2010/main" val="386076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a5777ce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a5777ce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Accurate measurements of poverty and related human livelihood outcomes critically shape the decisions of governments and humanitarian organizations around the world, and the eradication of poverty remains the first of the United Nations Sustainable Development Goals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pass this low-resolution satellite image through a policy network which outputs an action vector telling us from which regions High resolution tiles should be acquired for running object detection. Here each HR tiles is 1000x1000px but they have been downsized for visualization.</a:t>
            </a:r>
          </a:p>
          <a:p>
            <a:pPr marL="158750" indent="0">
              <a:buNone/>
            </a:pPr>
            <a:endParaRPr lang="en-US" dirty="0"/>
          </a:p>
        </p:txBody>
      </p:sp>
    </p:spTree>
    <p:extLst>
      <p:ext uri="{BB962C8B-B14F-4D97-AF65-F5344CB8AC3E}">
        <p14:creationId xmlns:p14="http://schemas.microsoft.com/office/powerpoint/2010/main" val="4123200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dirty="0"/>
              <a:t>Here we show a sample HR tile amongst the ones that have been acquired.</a:t>
            </a:r>
          </a:p>
          <a:p>
            <a:pPr marL="158750" indent="0">
              <a:buFontTx/>
              <a:buNone/>
            </a:pPr>
            <a:endParaRPr lang="en-US" dirty="0"/>
          </a:p>
        </p:txBody>
      </p:sp>
    </p:spTree>
    <p:extLst>
      <p:ext uri="{BB962C8B-B14F-4D97-AF65-F5344CB8AC3E}">
        <p14:creationId xmlns:p14="http://schemas.microsoft.com/office/powerpoint/2010/main" val="1865091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run object detection to get </a:t>
            </a:r>
            <a:r>
              <a:rPr lang="en-US" dirty="0" err="1"/>
              <a:t>classwise</a:t>
            </a:r>
            <a:r>
              <a:rPr lang="en-US" dirty="0"/>
              <a:t> objects counts on each each sampled HR tile. Here we show an example.</a:t>
            </a:r>
          </a:p>
        </p:txBody>
      </p:sp>
    </p:spTree>
    <p:extLst>
      <p:ext uri="{BB962C8B-B14F-4D97-AF65-F5344CB8AC3E}">
        <p14:creationId xmlns:p14="http://schemas.microsoft.com/office/powerpoint/2010/main" val="3886326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0ab8ac4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0ab8ac4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Here we show the complete Schematic overview of the proposed approach. The Policy Network uses cheaply available Sentinel-2 low-resolution image representing a cluster to output a set of actions representing unique 1000×1000 px high-resolution tiles in the 34×34 </a:t>
            </a:r>
            <a:r>
              <a:rPr lang="en-US" sz="1100" b="0" i="0" u="none" strike="noStrike" cap="none" dirty="0" err="1">
                <a:solidFill>
                  <a:srgbClr val="000000"/>
                </a:solidFill>
                <a:effectLst/>
                <a:latin typeface="Arial"/>
                <a:ea typeface="Arial"/>
                <a:cs typeface="Arial"/>
                <a:sym typeface="Arial"/>
              </a:rPr>
              <a:t>grid.Then</a:t>
            </a:r>
            <a:r>
              <a:rPr lang="en-US" sz="1100" b="0" i="0" u="none" strike="noStrike" cap="none" dirty="0">
                <a:solidFill>
                  <a:srgbClr val="000000"/>
                </a:solidFill>
                <a:effectLst/>
                <a:latin typeface="Arial"/>
                <a:ea typeface="Arial"/>
                <a:cs typeface="Arial"/>
                <a:sym typeface="Arial"/>
              </a:rPr>
              <a:t> object detection is performed on the sampled HR tiles (black regions represent dropped tiles) to obtain the corresponding class-wise object counts (L-dimensional vectors). Finally, the </a:t>
            </a:r>
            <a:r>
              <a:rPr lang="en-US" sz="1100" b="0" i="0" u="none" strike="noStrike" cap="none" dirty="0" err="1">
                <a:solidFill>
                  <a:srgbClr val="000000"/>
                </a:solidFill>
                <a:effectLst/>
                <a:latin typeface="Arial"/>
                <a:ea typeface="Arial"/>
                <a:cs typeface="Arial"/>
                <a:sym typeface="Arial"/>
              </a:rPr>
              <a:t>classwise</a:t>
            </a:r>
            <a:r>
              <a:rPr lang="en-US" sz="1100" b="0" i="0" u="none" strike="noStrike" cap="none" dirty="0">
                <a:solidFill>
                  <a:srgbClr val="000000"/>
                </a:solidFill>
                <a:effectLst/>
                <a:latin typeface="Arial"/>
                <a:ea typeface="Arial"/>
                <a:cs typeface="Arial"/>
                <a:sym typeface="Arial"/>
              </a:rPr>
              <a:t> object counts vectors corresponding to the acquired HR tiles are added element-wise to get the final feature vector representing the cluster. Our reinforcement learning approach dynamically identifies where to acquire high-resolution images, conditioned on cheap, low-resolution data, before performing object detection, whereas the previous work (</a:t>
            </a:r>
            <a:r>
              <a:rPr lang="en-US" sz="1100" b="0" i="0" u="none" strike="noStrike" cap="none" dirty="0" err="1">
                <a:solidFill>
                  <a:srgbClr val="000000"/>
                </a:solidFill>
                <a:effectLst/>
                <a:latin typeface="Arial"/>
                <a:ea typeface="Arial"/>
                <a:cs typeface="Arial"/>
                <a:sym typeface="Arial"/>
              </a:rPr>
              <a:t>Ayush</a:t>
            </a:r>
            <a:r>
              <a:rPr lang="en-US" sz="1100" b="0" i="0" u="none" strike="noStrike" cap="none" dirty="0">
                <a:solidFill>
                  <a:srgbClr val="000000"/>
                </a:solidFill>
                <a:effectLst/>
                <a:latin typeface="Arial"/>
                <a:ea typeface="Arial"/>
                <a:cs typeface="Arial"/>
                <a:sym typeface="Arial"/>
              </a:rPr>
              <a:t> et al. 2020) exhaustively uses all the HR tiles representing a cluster for poverty mapping, making their method expensive and less practical.</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adaptive method is formulated as a two-step episodic Markov Decision Pro-</a:t>
            </a:r>
            <a:r>
              <a:rPr lang="en-US" sz="1100" b="0" i="0" u="none" strike="noStrike" cap="none" dirty="0" err="1">
                <a:solidFill>
                  <a:srgbClr val="000000"/>
                </a:solidFill>
                <a:effectLst/>
                <a:latin typeface="Arial"/>
                <a:ea typeface="Arial"/>
                <a:cs typeface="Arial"/>
                <a:sym typeface="Arial"/>
              </a:rPr>
              <a:t>cess</a:t>
            </a:r>
            <a:r>
              <a:rPr lang="en-US" sz="1100" b="0" i="0" u="none" strike="noStrike" cap="none" dirty="0">
                <a:solidFill>
                  <a:srgbClr val="000000"/>
                </a:solidFill>
                <a:effectLst/>
                <a:latin typeface="Arial"/>
                <a:ea typeface="Arial"/>
                <a:cs typeface="Arial"/>
                <a:sym typeface="Arial"/>
              </a:rPr>
              <a:t> (MDP). </a:t>
            </a:r>
            <a:r>
              <a:rPr lang="en-US" sz="1100" b="0" i="0" u="none" strike="noStrike" cap="none" dirty="0" err="1">
                <a:solidFill>
                  <a:srgbClr val="000000"/>
                </a:solidFill>
                <a:effectLst/>
                <a:latin typeface="Arial"/>
                <a:ea typeface="Arial"/>
                <a:cs typeface="Arial"/>
                <a:sym typeface="Arial"/>
              </a:rPr>
              <a:t>Inthe</a:t>
            </a:r>
            <a:r>
              <a:rPr lang="en-US" sz="1100" b="0" i="0" u="none" strike="noStrike" cap="none" dirty="0">
                <a:solidFill>
                  <a:srgbClr val="000000"/>
                </a:solidFill>
                <a:effectLst/>
                <a:latin typeface="Arial"/>
                <a:ea typeface="Arial"/>
                <a:cs typeface="Arial"/>
                <a:sym typeface="Arial"/>
              </a:rPr>
              <a:t> first step, we adaptively sample HR tiles and in the sec-</a:t>
            </a:r>
            <a:r>
              <a:rPr lang="en-US" sz="1100" b="0" i="0" u="none" strike="noStrike" cap="none" dirty="0" err="1">
                <a:solidFill>
                  <a:srgbClr val="000000"/>
                </a:solidFill>
                <a:effectLst/>
                <a:latin typeface="Arial"/>
                <a:ea typeface="Arial"/>
                <a:cs typeface="Arial"/>
                <a:sym typeface="Arial"/>
              </a:rPr>
              <a:t>ond</a:t>
            </a:r>
            <a:r>
              <a:rPr lang="en-US" sz="1100" b="0" i="0" u="none" strike="noStrike" cap="none" dirty="0">
                <a:solidFill>
                  <a:srgbClr val="000000"/>
                </a:solidFill>
                <a:effectLst/>
                <a:latin typeface="Arial"/>
                <a:ea typeface="Arial"/>
                <a:cs typeface="Arial"/>
                <a:sym typeface="Arial"/>
              </a:rPr>
              <a:t> step, we run them through a pre-trained detector.</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desired outcome from our adaptive strategy is to reduce the image acquisition cost drastically by sampling smaller subset of tiles. Taking this into account, we design a dual reward function that encourages dropping as many </a:t>
            </a:r>
            <a:r>
              <a:rPr lang="en-US" sz="1100" b="0" i="0" u="none" strike="noStrike" cap="none" dirty="0" err="1">
                <a:solidFill>
                  <a:srgbClr val="000000"/>
                </a:solidFill>
                <a:effectLst/>
                <a:latin typeface="Arial"/>
                <a:ea typeface="Arial"/>
                <a:cs typeface="Arial"/>
                <a:sym typeface="Arial"/>
              </a:rPr>
              <a:t>subtiles</a:t>
            </a:r>
            <a:r>
              <a:rPr lang="en-US" sz="1100" b="0" i="0" u="none" strike="noStrike" cap="none" dirty="0">
                <a:solidFill>
                  <a:srgbClr val="000000"/>
                </a:solidFill>
                <a:effectLst/>
                <a:latin typeface="Arial"/>
                <a:ea typeface="Arial"/>
                <a:cs typeface="Arial"/>
                <a:sym typeface="Arial"/>
              </a:rPr>
              <a:t> as possible while successfully approximating the </a:t>
            </a:r>
            <a:r>
              <a:rPr lang="en-US" sz="1100" b="0" i="0" u="none" strike="noStrike" cap="none" dirty="0" err="1">
                <a:solidFill>
                  <a:srgbClr val="000000"/>
                </a:solidFill>
                <a:effectLst/>
                <a:latin typeface="Arial"/>
                <a:ea typeface="Arial"/>
                <a:cs typeface="Arial"/>
                <a:sym typeface="Arial"/>
              </a:rPr>
              <a:t>classwise</a:t>
            </a:r>
            <a:r>
              <a:rPr lang="en-US" sz="1100" b="0" i="0" u="none" strike="noStrike" cap="none" dirty="0">
                <a:solidFill>
                  <a:srgbClr val="000000"/>
                </a:solidFill>
                <a:effectLst/>
                <a:latin typeface="Arial"/>
                <a:ea typeface="Arial"/>
                <a:cs typeface="Arial"/>
                <a:sym typeface="Arial"/>
              </a:rPr>
              <a:t> object counts.</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Using our adaptive method, we obtain an approximate </a:t>
            </a:r>
            <a:r>
              <a:rPr lang="en-US" sz="1100" b="0" i="0" u="none" strike="noStrike" cap="none" dirty="0" err="1">
                <a:solidFill>
                  <a:srgbClr val="000000"/>
                </a:solidFill>
                <a:effectLst/>
                <a:latin typeface="Arial"/>
                <a:ea typeface="Arial"/>
                <a:cs typeface="Arial"/>
                <a:sym typeface="Arial"/>
              </a:rPr>
              <a:t>classwise</a:t>
            </a:r>
            <a:r>
              <a:rPr lang="en-US" sz="1100" b="0" i="0" u="none" strike="noStrike" cap="none" dirty="0">
                <a:solidFill>
                  <a:srgbClr val="000000"/>
                </a:solidFill>
                <a:effectLst/>
                <a:latin typeface="Arial"/>
                <a:ea typeface="Arial"/>
                <a:cs typeface="Arial"/>
                <a:sym typeface="Arial"/>
              </a:rPr>
              <a:t> counts vector for a cluster. Following (</a:t>
            </a:r>
            <a:r>
              <a:rPr lang="en-US" sz="1100" b="0" i="0" u="none" strike="noStrike" cap="none" dirty="0" err="1">
                <a:solidFill>
                  <a:srgbClr val="000000"/>
                </a:solidFill>
                <a:effectLst/>
                <a:latin typeface="Arial"/>
                <a:ea typeface="Arial"/>
                <a:cs typeface="Arial"/>
                <a:sym typeface="Arial"/>
              </a:rPr>
              <a:t>Ayush</a:t>
            </a:r>
            <a:r>
              <a:rPr lang="en-US" sz="1100" b="0" i="0" u="none" strike="noStrike" cap="none" dirty="0">
                <a:solidFill>
                  <a:srgbClr val="000000"/>
                </a:solidFill>
                <a:effectLst/>
                <a:latin typeface="Arial"/>
                <a:ea typeface="Arial"/>
                <a:cs typeface="Arial"/>
                <a:sym typeface="Arial"/>
              </a:rPr>
              <a:t> et al. 2020), we consider Gradient Boosting Decision Trees as the regression model to estimate the poverty index.</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have N=320 clusters in the survey. We divide the dataset into a 80%-20% train-test split. We train a GBDT model using object counts features(mi) based on all HR tiles of the clusters in the training set. We use the clusters in the training set to train the policy network for adaptive tile selection. The trained policy network is then used to acquire informative HR tiles for each test cluster. The obtained </a:t>
            </a:r>
            <a:r>
              <a:rPr lang="en-US" sz="1100" b="0" i="0" u="none" strike="noStrike" cap="none" dirty="0" err="1">
                <a:solidFill>
                  <a:srgbClr val="000000"/>
                </a:solidFill>
                <a:effectLst/>
                <a:latin typeface="Arial"/>
                <a:ea typeface="Arial"/>
                <a:cs typeface="Arial"/>
                <a:sym typeface="Arial"/>
              </a:rPr>
              <a:t>classwise</a:t>
            </a:r>
            <a:r>
              <a:rPr lang="en-US" sz="1100" b="0" i="0" u="none" strike="noStrike" cap="none" dirty="0">
                <a:solidFill>
                  <a:srgbClr val="000000"/>
                </a:solidFill>
                <a:effectLst/>
                <a:latin typeface="Arial"/>
                <a:ea typeface="Arial"/>
                <a:cs typeface="Arial"/>
                <a:sym typeface="Arial"/>
              </a:rPr>
              <a:t> counts vector is then passed through the trained GBDT model to get the poverty score. To evaluate the models, we use Pearson’s r2 to quantify the model performance. Invariance under </a:t>
            </a:r>
            <a:r>
              <a:rPr lang="en-US" sz="1100" b="0" i="0" u="none" strike="noStrike" cap="none" dirty="0" err="1">
                <a:solidFill>
                  <a:srgbClr val="000000"/>
                </a:solidFill>
                <a:effectLst/>
                <a:latin typeface="Arial"/>
                <a:ea typeface="Arial"/>
                <a:cs typeface="Arial"/>
                <a:sym typeface="Arial"/>
              </a:rPr>
              <a:t>seperate</a:t>
            </a:r>
            <a:r>
              <a:rPr lang="en-US" sz="1100" b="0" i="0" u="none" strike="noStrike" cap="none" dirty="0">
                <a:solidFill>
                  <a:srgbClr val="000000"/>
                </a:solidFill>
                <a:effectLst/>
                <a:latin typeface="Arial"/>
                <a:ea typeface="Arial"/>
                <a:cs typeface="Arial"/>
                <a:sym typeface="Arial"/>
              </a:rPr>
              <a:t> changes in scale between two variables allows Pearson’s r2 to provide insights into the ability of the model at distinguishing poverty levels. We also report mean squared error (MSE) and Explained Variance (Rosenthal and Rosenthal 2011). Explained variance measures the discrepancy between a model and actual data. Higher explained variance indicates a stronger strength of association thus meaning better predictions.</a:t>
            </a:r>
            <a:br>
              <a:rPr lang="en-US" dirty="0"/>
            </a:br>
            <a:endParaRPr dirty="0"/>
          </a:p>
        </p:txBody>
      </p:sp>
    </p:spTree>
    <p:extLst>
      <p:ext uri="{BB962C8B-B14F-4D97-AF65-F5344CB8AC3E}">
        <p14:creationId xmlns:p14="http://schemas.microsoft.com/office/powerpoint/2010/main" val="2695557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0ab8ac4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0ab8ac4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 evaluate the models, we use Pearson’s r2 to quantify the model performance. Invariance under </a:t>
            </a:r>
            <a:r>
              <a:rPr lang="en-US" sz="1100" b="0" i="0" u="none" strike="noStrike" cap="none" dirty="0" err="1">
                <a:solidFill>
                  <a:srgbClr val="000000"/>
                </a:solidFill>
                <a:effectLst/>
                <a:latin typeface="Arial"/>
                <a:ea typeface="Arial"/>
                <a:cs typeface="Arial"/>
                <a:sym typeface="Arial"/>
              </a:rPr>
              <a:t>seperate</a:t>
            </a:r>
            <a:r>
              <a:rPr lang="en-US" sz="1100" b="0" i="0" u="none" strike="noStrike" cap="none" dirty="0">
                <a:solidFill>
                  <a:srgbClr val="000000"/>
                </a:solidFill>
                <a:effectLst/>
                <a:latin typeface="Arial"/>
                <a:ea typeface="Arial"/>
                <a:cs typeface="Arial"/>
                <a:sym typeface="Arial"/>
              </a:rPr>
              <a:t> changes in scale between two variables allows Pearson’s r2 to provide insights into the ability of the model at distinguishing poverty levels. We also report mean squared error (MSE) and Explained Variance (Rosenthal and Rosenthal 2011). Explained variance measures the discrepancy between a model and actual data. Higher explained variance indicates a stronger strength of association thus meaning better predictions.</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compare our method with the following: </a:t>
            </a:r>
          </a:p>
          <a:p>
            <a:pPr marL="228600" lvl="0" indent="-228600" algn="l" rtl="0">
              <a:spcBef>
                <a:spcPts val="0"/>
              </a:spcBef>
              <a:spcAft>
                <a:spcPts val="0"/>
              </a:spcAft>
              <a:buAutoNum type="alphaLcParenBoth"/>
            </a:pPr>
            <a:r>
              <a:rPr lang="en-US" sz="1100" b="0" i="0" u="none" strike="noStrike" cap="none" dirty="0">
                <a:solidFill>
                  <a:srgbClr val="000000"/>
                </a:solidFill>
                <a:effectLst/>
                <a:latin typeface="Arial"/>
                <a:ea typeface="Arial"/>
                <a:cs typeface="Arial"/>
                <a:sym typeface="Arial"/>
              </a:rPr>
              <a:t>No Dropping, where we simply use all the HR tiles to get the class-wise object counts features (this is same as (</a:t>
            </a:r>
            <a:r>
              <a:rPr lang="en-US" sz="1100" b="0" i="0" u="none" strike="noStrike" cap="none" dirty="0" err="1">
                <a:solidFill>
                  <a:srgbClr val="000000"/>
                </a:solidFill>
                <a:effectLst/>
                <a:latin typeface="Arial"/>
                <a:ea typeface="Arial"/>
                <a:cs typeface="Arial"/>
                <a:sym typeface="Arial"/>
              </a:rPr>
              <a:t>Ayush</a:t>
            </a:r>
            <a:r>
              <a:rPr lang="en-US" sz="1100" b="0" i="0" u="none" strike="noStrike" cap="none" dirty="0">
                <a:solidFill>
                  <a:srgbClr val="000000"/>
                </a:solidFill>
                <a:effectLst/>
                <a:latin typeface="Arial"/>
                <a:ea typeface="Arial"/>
                <a:cs typeface="Arial"/>
                <a:sym typeface="Arial"/>
              </a:rPr>
              <a:t> et al. 2020))</a:t>
            </a:r>
          </a:p>
          <a:p>
            <a:pPr marL="228600" lvl="0" indent="-228600" algn="l" rtl="0">
              <a:spcBef>
                <a:spcPts val="0"/>
              </a:spcBef>
              <a:spcAft>
                <a:spcPts val="0"/>
              </a:spcAft>
              <a:buAutoNum type="alphaLcParenBoth"/>
            </a:pPr>
            <a:r>
              <a:rPr lang="en-US" sz="1100" b="0" i="0" u="none" strike="noStrike" cap="none" dirty="0">
                <a:solidFill>
                  <a:srgbClr val="000000"/>
                </a:solidFill>
                <a:effectLst/>
                <a:latin typeface="Arial"/>
                <a:ea typeface="Arial"/>
                <a:cs typeface="Arial"/>
                <a:sym typeface="Arial"/>
              </a:rPr>
              <a:t>Fixed Policy-X samples X% HR tiles from the center of a cluster</a:t>
            </a:r>
          </a:p>
          <a:p>
            <a:pPr marL="228600" lvl="0" indent="-228600" algn="l" rtl="0">
              <a:spcBef>
                <a:spcPts val="0"/>
              </a:spcBef>
              <a:spcAft>
                <a:spcPts val="0"/>
              </a:spcAft>
              <a:buAutoNum type="alphaLcParenBoth"/>
            </a:pPr>
            <a:r>
              <a:rPr lang="en-US" sz="1100" b="0" i="0" u="none" strike="noStrike" cap="none" dirty="0">
                <a:solidFill>
                  <a:srgbClr val="000000"/>
                </a:solidFill>
                <a:effectLst/>
                <a:latin typeface="Arial"/>
                <a:ea typeface="Arial"/>
                <a:cs typeface="Arial"/>
                <a:sym typeface="Arial"/>
              </a:rPr>
              <a:t>Random Policy-X samples X% HR tiles randomly from a cluster, </a:t>
            </a:r>
          </a:p>
          <a:p>
            <a:pPr marL="228600" lvl="0" indent="-228600" algn="l" rtl="0">
              <a:spcBef>
                <a:spcPts val="0"/>
              </a:spcBef>
              <a:spcAft>
                <a:spcPts val="0"/>
              </a:spcAft>
              <a:buAutoNum type="alphaLcParenBoth"/>
            </a:pPr>
            <a:r>
              <a:rPr lang="en-US" sz="1100" b="0" i="0" u="none" strike="noStrike" cap="none" dirty="0">
                <a:solidFill>
                  <a:srgbClr val="000000"/>
                </a:solidFill>
                <a:effectLst/>
                <a:latin typeface="Arial"/>
                <a:ea typeface="Arial"/>
                <a:cs typeface="Arial"/>
                <a:sym typeface="Arial"/>
              </a:rPr>
              <a:t>Stochastic Policy-X samples X% HR tiles where the survival likelihood of a tile decays </a:t>
            </a:r>
            <a:r>
              <a:rPr lang="en-US" sz="1100" b="0" i="0" u="none" strike="noStrike" cap="none" dirty="0" err="1">
                <a:solidFill>
                  <a:srgbClr val="000000"/>
                </a:solidFill>
                <a:effectLst/>
                <a:latin typeface="Arial"/>
                <a:ea typeface="Arial"/>
                <a:cs typeface="Arial"/>
                <a:sym typeface="Arial"/>
              </a:rPr>
              <a:t>w.r.t</a:t>
            </a:r>
            <a:r>
              <a:rPr lang="en-US" sz="1100" b="0" i="0" u="none" strike="noStrike" cap="none" dirty="0">
                <a:solidFill>
                  <a:srgbClr val="000000"/>
                </a:solidFill>
                <a:effectLst/>
                <a:latin typeface="Arial"/>
                <a:ea typeface="Arial"/>
                <a:cs typeface="Arial"/>
                <a:sym typeface="Arial"/>
              </a:rPr>
              <a:t> the </a:t>
            </a:r>
            <a:r>
              <a:rPr lang="en-US" sz="1100" b="0" i="0" u="none" strike="noStrike" cap="none" dirty="0" err="1">
                <a:solidFill>
                  <a:srgbClr val="000000"/>
                </a:solidFill>
                <a:effectLst/>
                <a:latin typeface="Arial"/>
                <a:ea typeface="Arial"/>
                <a:cs typeface="Arial"/>
                <a:sym typeface="Arial"/>
              </a:rPr>
              <a:t>euclidean</a:t>
            </a:r>
            <a:r>
              <a:rPr lang="en-US" sz="1100" b="0" i="0" u="none" strike="noStrike" cap="none" dirty="0">
                <a:solidFill>
                  <a:srgbClr val="000000"/>
                </a:solidFill>
                <a:effectLst/>
                <a:latin typeface="Arial"/>
                <a:ea typeface="Arial"/>
                <a:cs typeface="Arial"/>
                <a:sym typeface="Arial"/>
              </a:rPr>
              <a:t> distance from the cluster center</a:t>
            </a:r>
          </a:p>
          <a:p>
            <a:pPr marL="228600" lvl="0" indent="-228600" algn="l" rtl="0">
              <a:spcBef>
                <a:spcPts val="0"/>
              </a:spcBef>
              <a:spcAft>
                <a:spcPts val="0"/>
              </a:spcAft>
              <a:buAutoNum type="alphaLcParenBoth"/>
            </a:pPr>
            <a:r>
              <a:rPr lang="en-US" sz="1100" b="0" i="0" u="none" strike="noStrike" cap="none" dirty="0">
                <a:solidFill>
                  <a:srgbClr val="000000"/>
                </a:solidFill>
                <a:effectLst/>
                <a:latin typeface="Arial"/>
                <a:ea typeface="Arial"/>
                <a:cs typeface="Arial"/>
                <a:sym typeface="Arial"/>
              </a:rPr>
              <a:t>Green Tiles, where we compute the average green channel value for a low-res tile and select bottom K tiles for HR acquisition with least average green channel value, where K is the number of tiles selected by the policy network for a particular cluster</a:t>
            </a:r>
          </a:p>
          <a:p>
            <a:pPr marL="228600" lvl="0" indent="-228600" algn="l" rtl="0">
              <a:spcBef>
                <a:spcPts val="0"/>
              </a:spcBef>
              <a:spcAft>
                <a:spcPts val="0"/>
              </a:spcAft>
              <a:buAutoNum type="alphaLcParenBoth"/>
            </a:pPr>
            <a:r>
              <a:rPr lang="en-US" sz="1100" b="0" i="0" u="none" strike="noStrike" cap="none" dirty="0">
                <a:solidFill>
                  <a:srgbClr val="000000"/>
                </a:solidFill>
                <a:effectLst/>
                <a:latin typeface="Arial"/>
                <a:ea typeface="Arial"/>
                <a:cs typeface="Arial"/>
                <a:sym typeface="Arial"/>
              </a:rPr>
              <a:t>Counts Prediction, where we train a CNN (Resnet-50 backbone) to regress object counts given low-res tile as input. We use this network to select top K HR tiles based on predicted object counts</a:t>
            </a:r>
          </a:p>
          <a:p>
            <a:pPr marL="228600" lvl="0" indent="-228600" algn="l" rtl="0">
              <a:spcBef>
                <a:spcPts val="0"/>
              </a:spcBef>
              <a:spcAft>
                <a:spcPts val="0"/>
              </a:spcAft>
              <a:buAutoNum type="alphaLcParenBoth"/>
            </a:pPr>
            <a:r>
              <a:rPr lang="en-US" sz="1100" b="0" i="0" u="none" strike="noStrike" cap="none" dirty="0">
                <a:solidFill>
                  <a:srgbClr val="000000"/>
                </a:solidFill>
                <a:effectLst/>
                <a:latin typeface="Arial"/>
                <a:ea typeface="Arial"/>
                <a:cs typeface="Arial"/>
                <a:sym typeface="Arial"/>
              </a:rPr>
              <a:t>Settlement Layer, where we select HR tiles based on their population density. We used the HR settlement layer maps and selected top K tiles based on population density, and </a:t>
            </a:r>
          </a:p>
          <a:p>
            <a:pPr marL="228600" lvl="0" indent="-228600" algn="l" rtl="0">
              <a:spcBef>
                <a:spcPts val="0"/>
              </a:spcBef>
              <a:spcAft>
                <a:spcPts val="0"/>
              </a:spcAft>
              <a:buAutoNum type="alphaLcParenBoth"/>
            </a:pPr>
            <a:r>
              <a:rPr lang="en-US" sz="1100" b="0" i="0" u="none" strike="noStrike" cap="none" dirty="0">
                <a:solidFill>
                  <a:srgbClr val="000000"/>
                </a:solidFill>
                <a:effectLst/>
                <a:latin typeface="Arial"/>
                <a:ea typeface="Arial"/>
                <a:cs typeface="Arial"/>
                <a:sym typeface="Arial"/>
              </a:rPr>
              <a:t>Nightlights, where we use Nightlight Images (48×48px) representing the clusters in Uganda and sample only those HR tiles which have non-zero nighttime light intensities.</a:t>
            </a:r>
          </a:p>
          <a:p>
            <a:pPr marL="228600" lvl="0" indent="-228600" algn="l" rtl="0">
              <a:spcBef>
                <a:spcPts val="0"/>
              </a:spcBef>
              <a:spcAft>
                <a:spcPts val="0"/>
              </a:spcAft>
              <a:buAutoNum type="alphaLcParenBoth"/>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Additionally, since Sentinel-2 imagery is freely available, we perform a comparative analysis of the effect of season on the ability of the policy network at approximating </a:t>
            </a:r>
            <a:r>
              <a:rPr lang="en-US" sz="1100" b="0" i="0" u="none" strike="noStrike" cap="none" dirty="0" err="1">
                <a:solidFill>
                  <a:srgbClr val="000000"/>
                </a:solidFill>
                <a:effectLst/>
                <a:latin typeface="Arial"/>
                <a:ea typeface="Arial"/>
                <a:cs typeface="Arial"/>
                <a:sym typeface="Arial"/>
              </a:rPr>
              <a:t>classwise</a:t>
            </a:r>
            <a:r>
              <a:rPr lang="en-US" sz="1100" b="0" i="0" u="none" strike="noStrike" cap="none" dirty="0">
                <a:solidFill>
                  <a:srgbClr val="000000"/>
                </a:solidFill>
                <a:effectLst/>
                <a:latin typeface="Arial"/>
                <a:ea typeface="Arial"/>
                <a:cs typeface="Arial"/>
                <a:sym typeface="Arial"/>
              </a:rPr>
              <a:t> object counts. We thus acquired two sets of low-resolution imagery, one from dry-season in Uganda and other from wet season corresponding to the survey year. We hypothesize that greenery in low-resolution imagery during wet season will better indicate which patches might contain useful economic information. Presence of greenery during wet season allows the policy network to better identify the informative regions containing objects, compared to when trained with dry season Sentinel-2 imagery as input. Fig. 2 presents an example cluster, where it is seen that training the policy network using wet season imagery better assists the network at sampling informative tiles.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Table 2 shows the results of poverty prediction in Uganda. Our model (wet season) achieves 0.61 r2 and substantially outperforms the published state-of-the-art results (</a:t>
            </a:r>
            <a:r>
              <a:rPr lang="en-US" sz="1100" b="0" i="0" u="none" strike="noStrike" cap="none" dirty="0" err="1">
                <a:solidFill>
                  <a:srgbClr val="000000"/>
                </a:solidFill>
                <a:effectLst/>
                <a:latin typeface="Arial"/>
                <a:ea typeface="Arial"/>
                <a:cs typeface="Arial"/>
                <a:sym typeface="Arial"/>
              </a:rPr>
              <a:t>Ayush</a:t>
            </a:r>
            <a:r>
              <a:rPr lang="en-US" sz="1100" b="0" i="0" u="none" strike="noStrike" cap="none" dirty="0">
                <a:solidFill>
                  <a:srgbClr val="000000"/>
                </a:solidFill>
                <a:effectLst/>
                <a:latin typeface="Arial"/>
                <a:ea typeface="Arial"/>
                <a:cs typeface="Arial"/>
                <a:sym typeface="Arial"/>
              </a:rPr>
              <a:t> et al.2020) (0.53r2) while using around 80% fewer HR images.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interesting that we can outperform No Dropping method when sampling only20%of HR tiles. Qualitatively ,we observed that it is due to false positives proposed by the object detector on the tiles with no true objects of interest in it. Unfortunately, since we do not have ground truth bounding boxes for Uganda, we can not quantify it. However, our experiments on </a:t>
            </a:r>
            <a:r>
              <a:rPr lang="en-US" sz="1100" b="0" i="0" u="none" strike="noStrike" cap="none" dirty="0" err="1">
                <a:solidFill>
                  <a:srgbClr val="000000"/>
                </a:solidFill>
                <a:effectLst/>
                <a:latin typeface="Arial"/>
                <a:ea typeface="Arial"/>
                <a:cs typeface="Arial"/>
                <a:sym typeface="Arial"/>
              </a:rPr>
              <a:t>xView</a:t>
            </a:r>
            <a:r>
              <a:rPr lang="en-US" sz="1100" b="0" i="0" u="none" strike="noStrike" cap="none" dirty="0">
                <a:solidFill>
                  <a:srgbClr val="000000"/>
                </a:solidFill>
                <a:effectLst/>
                <a:latin typeface="Arial"/>
                <a:ea typeface="Arial"/>
                <a:cs typeface="Arial"/>
                <a:sym typeface="Arial"/>
              </a:rPr>
              <a:t> (Table 1) show that our approach achieves higher AP than the No Dropping approach, suggesting our approach is able to remove false positives. In comparison to the baselines relying on external data layers such as settlement and nightlights, our method achieves around 0.16 higher r2. This is because such maps assume that objects are located in the tiles with large night-light intensity or settlement index, however, some objects i.e. trucks, passenger vehicles etc., do not necessarily exist in these areas. Additionally, our approach outperforms the counts prediction model by 0.12 inr2. This might be because the counts predictor is trained to directly regress very noisy object counts thus making it a difficult task.</a:t>
            </a:r>
          </a:p>
          <a:p>
            <a:pPr marL="0" lvl="0" indent="0" algn="l" rtl="0">
              <a:spcBef>
                <a:spcPts val="0"/>
              </a:spcBef>
              <a:spcAft>
                <a:spcPts val="0"/>
              </a:spcAft>
              <a:buNone/>
            </a:pPr>
            <a:endParaRPr lang="en-US" dirty="0"/>
          </a:p>
          <a:p>
            <a:pPr marL="0" lvl="0" indent="0" algn="l" rtl="0">
              <a:spcBef>
                <a:spcPts val="0"/>
              </a:spcBef>
              <a:spcAft>
                <a:spcPts val="0"/>
              </a:spcAft>
              <a:buNone/>
            </a:pPr>
            <a:br>
              <a:rPr lang="en-US" dirty="0"/>
            </a:br>
            <a:br>
              <a:rPr lang="en-US" dirty="0"/>
            </a:br>
            <a:endParaRPr dirty="0"/>
          </a:p>
        </p:txBody>
      </p:sp>
    </p:spTree>
    <p:extLst>
      <p:ext uri="{BB962C8B-B14F-4D97-AF65-F5344CB8AC3E}">
        <p14:creationId xmlns:p14="http://schemas.microsoft.com/office/powerpoint/2010/main" val="457465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0ab8ac4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0ab8ac4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Fig.3 compares the ability of various methods at approximating the </a:t>
            </a:r>
            <a:r>
              <a:rPr lang="en-US" sz="1100" b="0" i="0" u="none" strike="noStrike" cap="none" dirty="0" err="1">
                <a:solidFill>
                  <a:srgbClr val="000000"/>
                </a:solidFill>
                <a:effectLst/>
                <a:latin typeface="Arial"/>
                <a:ea typeface="Arial"/>
                <a:cs typeface="Arial"/>
                <a:sym typeface="Arial"/>
              </a:rPr>
              <a:t>classwise</a:t>
            </a:r>
            <a:r>
              <a:rPr lang="en-US" sz="1100" b="0" i="0" u="none" strike="noStrike" cap="none" dirty="0">
                <a:solidFill>
                  <a:srgbClr val="000000"/>
                </a:solidFill>
                <a:effectLst/>
                <a:latin typeface="Arial"/>
                <a:ea typeface="Arial"/>
                <a:cs typeface="Arial"/>
                <a:sym typeface="Arial"/>
              </a:rPr>
              <a:t> object counts. It shows the number of objects missed on an average across clusters for each parent class, where we can see that our method (using wet season imagery) can better approximate the “true object counts” (we use object detector predictions on all the HR tiles as a proxy for true values) compared to baselines and our method (using dry season imagery).</a:t>
            </a:r>
            <a:endParaRPr dirty="0"/>
          </a:p>
        </p:txBody>
      </p:sp>
    </p:spTree>
    <p:extLst>
      <p:ext uri="{BB962C8B-B14F-4D97-AF65-F5344CB8AC3E}">
        <p14:creationId xmlns:p14="http://schemas.microsoft.com/office/powerpoint/2010/main" val="3804111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b0ab8ac4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b0ab8ac4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analyze the trade-off between accuracy (regression performance) and HR sampling rate controlled by the hyperparameter</a:t>
            </a:r>
            <a:r>
              <a:rPr lang="el-GR" sz="1100" b="0" i="0" u="none" strike="noStrike" cap="none" dirty="0">
                <a:solidFill>
                  <a:srgbClr val="000000"/>
                </a:solidFill>
                <a:effectLst/>
                <a:latin typeface="Arial"/>
                <a:ea typeface="Arial"/>
                <a:cs typeface="Arial"/>
                <a:sym typeface="Arial"/>
              </a:rPr>
              <a:t>λ</a:t>
            </a:r>
            <a:r>
              <a:rPr lang="en-US" sz="1100" b="0" i="0" u="none" strike="noStrike" cap="none" dirty="0">
                <a:solidFill>
                  <a:srgbClr val="000000"/>
                </a:solidFill>
                <a:effectLst/>
                <a:latin typeface="Arial"/>
                <a:ea typeface="Arial"/>
                <a:cs typeface="Arial"/>
                <a:sym typeface="Arial"/>
              </a:rPr>
              <a:t>in the reward Eq. 5. We intentionally change</a:t>
            </a:r>
            <a:r>
              <a:rPr lang="el-GR" sz="1100" b="0" i="0" u="none" strike="noStrike" cap="none" dirty="0">
                <a:solidFill>
                  <a:srgbClr val="000000"/>
                </a:solidFill>
                <a:effectLst/>
                <a:latin typeface="Arial"/>
                <a:ea typeface="Arial"/>
                <a:cs typeface="Arial"/>
                <a:sym typeface="Arial"/>
              </a:rPr>
              <a:t>λ</a:t>
            </a:r>
            <a:r>
              <a:rPr lang="en-US" sz="1100" b="0" i="0" u="none" strike="noStrike" cap="none" dirty="0">
                <a:solidFill>
                  <a:srgbClr val="000000"/>
                </a:solidFill>
                <a:effectLst/>
                <a:latin typeface="Arial"/>
                <a:ea typeface="Arial"/>
                <a:cs typeface="Arial"/>
                <a:sym typeface="Arial"/>
              </a:rPr>
              <a:t>to quantify the effect on the policy network. As seen in Fig. 6, the policy network samples less HR tiles (a 0.09 fraction) when we increase </a:t>
            </a:r>
            <a:r>
              <a:rPr lang="el-GR" sz="1100" b="0" i="0" u="none" strike="noStrike" cap="none" dirty="0">
                <a:solidFill>
                  <a:srgbClr val="000000"/>
                </a:solidFill>
                <a:effectLst/>
                <a:latin typeface="Arial"/>
                <a:ea typeface="Arial"/>
                <a:cs typeface="Arial"/>
                <a:sym typeface="Arial"/>
              </a:rPr>
              <a:t>λ</a:t>
            </a:r>
            <a:r>
              <a:rPr lang="en-US" sz="1100" b="0" i="0" u="none" strike="noStrike" cap="none" dirty="0">
                <a:solidFill>
                  <a:srgbClr val="000000"/>
                </a:solidFill>
                <a:effectLst/>
                <a:latin typeface="Arial"/>
                <a:ea typeface="Arial"/>
                <a:cs typeface="Arial"/>
                <a:sym typeface="Arial"/>
              </a:rPr>
              <a:t> to 2.0 and the r2 goes down to 0.48. On the other hand, when we set </a:t>
            </a:r>
            <a:r>
              <a:rPr lang="el-GR" sz="1100" b="0" i="0" u="none" strike="noStrike" cap="none" dirty="0">
                <a:solidFill>
                  <a:srgbClr val="000000"/>
                </a:solidFill>
                <a:effectLst/>
                <a:latin typeface="Arial"/>
                <a:ea typeface="Arial"/>
                <a:cs typeface="Arial"/>
                <a:sym typeface="Arial"/>
              </a:rPr>
              <a:t>λ</a:t>
            </a:r>
            <a:r>
              <a:rPr lang="en-US" sz="1100" b="0" i="0" u="none" strike="noStrike" cap="none" dirty="0">
                <a:solidFill>
                  <a:srgbClr val="000000"/>
                </a:solidFill>
                <a:effectLst/>
                <a:latin typeface="Arial"/>
                <a:ea typeface="Arial"/>
                <a:cs typeface="Arial"/>
                <a:sym typeface="Arial"/>
              </a:rPr>
              <a:t> to 1.0, we get optimal results in terms of r2, while acquiring only a 0.18 fraction of HR imagery.</a:t>
            </a:r>
            <a:endParaRPr dirty="0"/>
          </a:p>
        </p:txBody>
      </p:sp>
    </p:spTree>
    <p:extLst>
      <p:ext uri="{BB962C8B-B14F-4D97-AF65-F5344CB8AC3E}">
        <p14:creationId xmlns:p14="http://schemas.microsoft.com/office/powerpoint/2010/main" val="3553260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An important contribution of (</a:t>
            </a:r>
            <a:r>
              <a:rPr lang="en-US" sz="1100" b="0" i="0" u="none" strike="noStrike" cap="none" dirty="0" err="1">
                <a:solidFill>
                  <a:srgbClr val="000000"/>
                </a:solidFill>
                <a:effectLst/>
                <a:latin typeface="Arial"/>
                <a:ea typeface="Arial"/>
                <a:cs typeface="Arial"/>
                <a:sym typeface="Arial"/>
              </a:rPr>
              <a:t>Ayush</a:t>
            </a:r>
            <a:r>
              <a:rPr lang="en-US" sz="1100" b="0" i="0" u="none" strike="noStrike" cap="none" dirty="0">
                <a:solidFill>
                  <a:srgbClr val="000000"/>
                </a:solidFill>
                <a:effectLst/>
                <a:latin typeface="Arial"/>
                <a:ea typeface="Arial"/>
                <a:cs typeface="Arial"/>
                <a:sym typeface="Arial"/>
              </a:rPr>
              <a:t> et al. 2020) was to introduce model interpretability allowing successful application of such methods in many policy domains. They use Tree SHAP, a game theoretic approach to explain the output of tree-based models, to explain the effect of individual features on poverty predictions. Here, we show that in addition to closely approximating the </a:t>
            </a:r>
            <a:r>
              <a:rPr lang="en-US" sz="1100" b="0" i="0" u="none" strike="noStrike" cap="none" dirty="0" err="1">
                <a:solidFill>
                  <a:srgbClr val="000000"/>
                </a:solidFill>
                <a:effectLst/>
                <a:latin typeface="Arial"/>
                <a:ea typeface="Arial"/>
                <a:cs typeface="Arial"/>
                <a:sym typeface="Arial"/>
              </a:rPr>
              <a:t>classwise</a:t>
            </a:r>
            <a:r>
              <a:rPr lang="en-US" sz="1100" b="0" i="0" u="none" strike="noStrike" cap="none" dirty="0">
                <a:solidFill>
                  <a:srgbClr val="000000"/>
                </a:solidFill>
                <a:effectLst/>
                <a:latin typeface="Arial"/>
                <a:ea typeface="Arial"/>
                <a:cs typeface="Arial"/>
                <a:sym typeface="Arial"/>
              </a:rPr>
              <a:t> object counts, our method retains the same findings for interpretability as that of (</a:t>
            </a:r>
            <a:r>
              <a:rPr lang="en-US" sz="1100" b="0" i="0" u="none" strike="noStrike" cap="none" dirty="0" err="1">
                <a:solidFill>
                  <a:srgbClr val="000000"/>
                </a:solidFill>
                <a:effectLst/>
                <a:latin typeface="Arial"/>
                <a:ea typeface="Arial"/>
                <a:cs typeface="Arial"/>
                <a:sym typeface="Arial"/>
              </a:rPr>
              <a:t>Ayush</a:t>
            </a:r>
            <a:r>
              <a:rPr lang="en-US" sz="1100" b="0" i="0" u="none" strike="noStrike" cap="none" dirty="0">
                <a:solidFill>
                  <a:srgbClr val="000000"/>
                </a:solidFill>
                <a:effectLst/>
                <a:latin typeface="Arial"/>
                <a:ea typeface="Arial"/>
                <a:cs typeface="Arial"/>
                <a:sym typeface="Arial"/>
              </a:rPr>
              <a:t> et al. 2020). Fig. 5 shows the plots of SHAP values of every feature for every cluster for three different methods. The features are sorted by the sum of SHAP value magnitudes over all samples. It can be seen that our method still maintains that #Trucks tends to have a higher impact on the model’s output. We also observe that ordering of features in terms of SHAP values is fairly similar between the No Dropping approach (</a:t>
            </a:r>
            <a:r>
              <a:rPr lang="en-US" sz="1100" b="0" i="0" u="none" strike="noStrike" cap="none" dirty="0" err="1">
                <a:solidFill>
                  <a:srgbClr val="000000"/>
                </a:solidFill>
                <a:effectLst/>
                <a:latin typeface="Arial"/>
                <a:ea typeface="Arial"/>
                <a:cs typeface="Arial"/>
                <a:sym typeface="Arial"/>
              </a:rPr>
              <a:t>Ayush</a:t>
            </a:r>
            <a:r>
              <a:rPr lang="en-US" sz="1100" b="0" i="0" u="none" strike="noStrike" cap="none" dirty="0">
                <a:solidFill>
                  <a:srgbClr val="000000"/>
                </a:solidFill>
                <a:effectLst/>
                <a:latin typeface="Arial"/>
                <a:ea typeface="Arial"/>
                <a:cs typeface="Arial"/>
                <a:sym typeface="Arial"/>
              </a:rPr>
              <a:t> et al. 2020) and our method.</a:t>
            </a:r>
            <a:endParaRPr lang="en-US" dirty="0"/>
          </a:p>
        </p:txBody>
      </p:sp>
    </p:spTree>
    <p:extLst>
      <p:ext uri="{BB962C8B-B14F-4D97-AF65-F5344CB8AC3E}">
        <p14:creationId xmlns:p14="http://schemas.microsoft.com/office/powerpoint/2010/main" val="3598669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937688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0515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a8abc0fe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a8abc0fe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There have been numerous attempts towards accurate measurement of poverty through the combination of machine learning with cheap, globally available data streams such as remotely sensed data like satellite images or nightlight images and </a:t>
            </a:r>
            <a:r>
              <a:rPr lang="en" dirty="0" err="1">
                <a:solidFill>
                  <a:schemeClr val="dk1"/>
                </a:solidFill>
              </a:rPr>
              <a:t>wikipedia</a:t>
            </a:r>
            <a:r>
              <a:rPr lang="en" dirty="0">
                <a:solidFill>
                  <a:schemeClr val="dk1"/>
                </a:solidFill>
              </a:rPr>
              <a:t> articles.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However, these studies lack interpretability. Interpretability of model predictions is key for whether policymakers will adopt machine-learning based approaches to livelihoods measurement, and current approaches attempt to maximize predictive performance rather than interpretability.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11067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summarize, </a:t>
            </a:r>
            <a:r>
              <a:rPr lang="en-US" sz="1100" b="0" i="0" u="none" strike="noStrike" cap="none" dirty="0">
                <a:solidFill>
                  <a:srgbClr val="000000"/>
                </a:solidFill>
                <a:effectLst/>
                <a:latin typeface="Arial"/>
                <a:ea typeface="Arial"/>
                <a:cs typeface="Arial"/>
                <a:sym typeface="Arial"/>
              </a:rPr>
              <a:t>In this study, we increase the efficiency of a recent method of predicting consumption expenditure using object counts from high-resolution satellite images. To achieve this, we proposed a novel reinforcement learning setup to condition-ally acquire high-resolution tiles. We designed a cost-aware reward function to reflect real-world constraints – i.e. budget and GPU availability – and then trained a policy network to approximate object counts in a given location as closely as possible given these constraints. We show that our approach reduces the number of high-resolution images needed by 80% while improving downstream poverty estimation performance relative to multiple other approaches, including a method that exhaustively uses all high-resolution images from a location. Future work includes application of our adaptive method to other sustainability-related computer vision tasks using high-resolution images at large scale.</a:t>
            </a:r>
            <a:endParaRPr lang="en-US" dirty="0"/>
          </a:p>
        </p:txBody>
      </p:sp>
    </p:spTree>
    <p:extLst>
      <p:ext uri="{BB962C8B-B14F-4D97-AF65-F5344CB8AC3E}">
        <p14:creationId xmlns:p14="http://schemas.microsoft.com/office/powerpoint/2010/main" val="947032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we show some sample outputs from out adaptive network. </a:t>
            </a:r>
          </a:p>
        </p:txBody>
      </p:sp>
    </p:spTree>
    <p:extLst>
      <p:ext uri="{BB962C8B-B14F-4D97-AF65-F5344CB8AC3E}">
        <p14:creationId xmlns:p14="http://schemas.microsoft.com/office/powerpoint/2010/main" val="3086041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bbd8a3ed9_1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bbd8a3ed9_1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here shows the results of LSMS poverty prediction in Uganda. The object detections are obtained using a 0.6 confidence threshold. The best result of 0.539 Pearson’s r2 is obtained using Gradient Boosting Decision Trees trained on parent level Raw object Counts features.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We compare our method with two baselines and a state-of-the-art method. Our model substantially outperforms all three baselines. These performance improvements do not come at the cost of interpretability – rather, our model predictions are much more interpretable than each of these three baselines.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b0ab8ac40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b0ab8ac40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explain the effect of individual features (parent level GBDT model) on poverty score predictions using SHAP. SHAP is a game theoretic approach to explain the output of any machine learning model. We particularly use TreeSHAP which is a variant of SHAP for tree-based machine learning models.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To get an overview of which features are most important for a model we plot the SHAP values of every feature for every sample.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The left plot sorts features by the sum of SHAP value magnitudes over all samples, and uses SHAP values to show the distribution of the impacts each feature has on the model output. The color represents the feature value (red high, blue low). We find that Truck tends to have a high impact on the model’s output. Higher #Trucks pushes the output to a higher value and low #Trucks has a negative impact on the output, thereby lowering the predicted value.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2c6d5527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2c6d5527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compare an example region (left) with low poverty level and high #Trucks against a region with high poverty level and low #Trucks. We find that regions with high truck numbers have better road network and transportation connectivity to nearby regions, thereby resulting in better wealth index in those regions as transportation and connectivity play a vital role in the economic growth of a region.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bf52341bb_5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bf52341bb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work, we attempt to predict consumption expenditure from high resolution satellite images. We propose an efficient, explainable, and transferable method that combines object detection and regression. The presence of trucks appears to be particularly useful for measuring local scale poverty in our setting. Our results offer a promising approach for generating interpretable poverty predictions for important livelihood outcomes, even in settings with limited training data.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a5777ce08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a5777ce08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show some annotated samples from the xview dataset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a5777ce0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a5777ce0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bbd8a3ed9_6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bbd8a3ed9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compare our method with two baselines and a state-of-the-art method. Our model substantially outperforms all three baselines. These performance improvements do not come at the cost of interpretability – rather, our model predictions are much more interpretable than each of these three baselines.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a5777ce0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a5777ce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Jean et al. train a CNN to extract features in high-resolution daytime images using low-resolution nighttime images as labels, and then use the extracted features to predict asset wealth and consumption expenditure across five African countries. However, these features are not easy to interpret.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83996114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83996114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we work on very large tiles (∼3000×3000 pixels), we only consider single stage detectors. Considering the trade off between run-time performance and accuracy on small objects, YOLOv3 outperforms other single stage detectors and performs almost on par with RetinaNet but 3.8 × faster on small objects while running significantly faster than two-stage detectors. Therefore, we use YOLOv3 object detector with a DarkNet53 backbone architecture.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bdeaf186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bdeaf18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Sheehan and Meng et al. propose a novel method for estimating socioeconomic indicators using open-source, geolocated textual information from Wikipedia articles.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bdeaf186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bdeaf186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They demonstrate that modern NLP techniques can be used to predict community level asset wealth and education outcomes using nearby geolocated Wikipedia articles. When paired with nightlights satellite imagery, their method provides reasonably accurate predictions.</a:t>
            </a:r>
            <a:endParaRPr/>
          </a:p>
          <a:p>
            <a:pPr marL="0" lvl="0" indent="0" algn="l" rtl="0">
              <a:spcBef>
                <a:spcPts val="0"/>
              </a:spcBef>
              <a:spcAft>
                <a:spcPts val="0"/>
              </a:spcAft>
              <a:buNone/>
            </a:pPr>
            <a:endParaRPr/>
          </a:p>
          <a:p>
            <a:pPr marL="0" lvl="0" indent="0" algn="l" rtl="0">
              <a:spcBef>
                <a:spcPts val="0"/>
              </a:spcBef>
              <a:spcAft>
                <a:spcPts val="0"/>
              </a:spcAft>
              <a:buNone/>
            </a:pPr>
            <a:r>
              <a:rPr lang="en"/>
              <a:t>However, this method is also not interpretable. There are numerous follow up works but none focus on interpretability.</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a5777ce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a5777ce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our previous work </a:t>
            </a:r>
            <a:r>
              <a:rPr lang="en" dirty="0" err="1"/>
              <a:t>publi</a:t>
            </a:r>
            <a:r>
              <a:rPr lang="en-US" dirty="0" err="1"/>
              <a:t>sh</a:t>
            </a:r>
            <a:r>
              <a:rPr lang="en" dirty="0"/>
              <a:t>ed at IJCAI 2020, we make use of high-resolution satellite imagery to obtain fine level interpretable features via object detection for poverty measurement. </a:t>
            </a:r>
            <a:endParaRPr lang="e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Such an approach can be used to find out the correlation between number of certain objects and poverty index like:</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High number of trucks are correlated with low poverty.</a:t>
            </a:r>
          </a:p>
          <a:p>
            <a:pPr rtl="0" fontAlgn="base"/>
            <a:r>
              <a:rPr lang="en-US" sz="1100" b="0" i="0" u="none" strike="noStrike" cap="none" dirty="0">
                <a:solidFill>
                  <a:srgbClr val="000000"/>
                </a:solidFill>
                <a:effectLst/>
                <a:latin typeface="Arial"/>
                <a:ea typeface="Arial"/>
                <a:cs typeface="Arial"/>
                <a:sym typeface="Arial"/>
              </a:rPr>
              <a:t>High number of settlements are correlated with high poverty.</a:t>
            </a:r>
          </a:p>
          <a:p>
            <a:pPr rtl="0" fontAlgn="base"/>
            <a:endParaRPr lang="en-US" sz="1100" b="0" i="0" u="none" strike="noStrike" cap="none" dirty="0">
              <a:solidFill>
                <a:srgbClr val="000000"/>
              </a:solidFill>
              <a:effectLst/>
              <a:latin typeface="Arial"/>
              <a:ea typeface="Arial"/>
              <a:cs typeface="Arial"/>
              <a:sym typeface="Arial"/>
            </a:endParaRPr>
          </a:p>
          <a:p>
            <a:pPr marL="158750" indent="0" rtl="0" fontAlgn="base">
              <a:buNone/>
            </a:pPr>
            <a:r>
              <a:rPr lang="en-US" sz="1100" b="0" i="0" u="none" strike="noStrike" cap="none" dirty="0">
                <a:solidFill>
                  <a:srgbClr val="000000"/>
                </a:solidFill>
                <a:effectLst/>
                <a:latin typeface="Arial"/>
                <a:ea typeface="Arial"/>
                <a:cs typeface="Arial"/>
                <a:sym typeface="Arial"/>
              </a:rPr>
              <a:t>Our work is built upon this previous work of ours. Therefore, we will give an overview of our previous work and then discuss our AAAI paper.</a:t>
            </a:r>
          </a:p>
          <a:p>
            <a:pPr marL="158750" indent="0" rtl="0" fontAlgn="base">
              <a:buNone/>
            </a:pPr>
            <a:r>
              <a:rPr lang="en-US" sz="1100" b="0" i="0" u="none" strike="noStrike" cap="none" dirty="0">
                <a:solidFill>
                  <a:srgbClr val="000000"/>
                </a:solidFill>
                <a:effectLst/>
                <a:latin typeface="Arial"/>
                <a:ea typeface="Arial"/>
                <a:cs typeface="Arial"/>
                <a:sym typeface="Arial"/>
              </a:rPr>
              <a:t>As you can see, we need to train a good object detector for our task which requires a large-scale, publicly available dataset.</a:t>
            </a:r>
            <a:endParaRPr lang="en-US" b="0" dirty="0">
              <a:effectLs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a5777ce08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a5777ce0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Up until recently, there was no large scale global object detection dataset from satellite images.</a:t>
            </a:r>
            <a:endParaRPr dirty="0"/>
          </a:p>
          <a:p>
            <a:pPr marL="0" lvl="0" indent="0" algn="l" rtl="0">
              <a:lnSpc>
                <a:spcPct val="115000"/>
              </a:lnSpc>
              <a:spcBef>
                <a:spcPts val="1600"/>
              </a:spcBef>
              <a:spcAft>
                <a:spcPts val="0"/>
              </a:spcAft>
              <a:buClr>
                <a:schemeClr val="dk1"/>
              </a:buClr>
              <a:buSzPts val="1100"/>
              <a:buFont typeface="Arial"/>
              <a:buNone/>
            </a:pPr>
            <a:r>
              <a:rPr lang="en" dirty="0"/>
              <a:t>Lam et al released </a:t>
            </a:r>
            <a:r>
              <a:rPr lang="en" dirty="0" err="1"/>
              <a:t>xView</a:t>
            </a:r>
            <a:r>
              <a:rPr lang="en" dirty="0"/>
              <a:t> which we use to train the object detector. It is one of the largest and most diverse publicly available overhead imagery datasets for object detection. It covers over 1, 400 km2 of the earth’s surface, with 60 classes and approximately 1 million labeled objects. The satellite images are collected from </a:t>
            </a:r>
            <a:r>
              <a:rPr lang="en" dirty="0" err="1"/>
              <a:t>DigitalGlobe</a:t>
            </a:r>
            <a:r>
              <a:rPr lang="en" dirty="0"/>
              <a:t> satellites at 0.3 m Ground Sampling Distance.</a:t>
            </a:r>
            <a:endParaRPr dirty="0"/>
          </a:p>
          <a:p>
            <a:pPr marL="0" lvl="0" indent="0" algn="l" rtl="0">
              <a:spcBef>
                <a:spcPts val="160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a5777ce0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a5777ce0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slide shows the class hierarchy in </a:t>
            </a:r>
            <a:r>
              <a:rPr lang="en" dirty="0" err="1"/>
              <a:t>xVIew</a:t>
            </a:r>
            <a:r>
              <a:rPr lang="en" dirty="0"/>
              <a:t>. The child classes are more specific than their parents. Overall, there are 60 child classes and 10 parent classes. </a:t>
            </a:r>
            <a:endParaRPr dirty="0"/>
          </a:p>
          <a:p>
            <a:pPr marL="0" lvl="0" indent="0" algn="l" rtl="0">
              <a:spcBef>
                <a:spcPts val="0"/>
              </a:spcBef>
              <a:spcAft>
                <a:spcPts val="0"/>
              </a:spcAft>
              <a:buNone/>
            </a:pPr>
            <a:r>
              <a:rPr lang="en" dirty="0" err="1"/>
              <a:t>Ayush</a:t>
            </a:r>
            <a:r>
              <a:rPr lang="en" dirty="0"/>
              <a:t> et al use the two different set of classes for our task of poverty measurement. Here Child classes </a:t>
            </a:r>
            <a:r>
              <a:rPr lang="en" dirty="0">
                <a:solidFill>
                  <a:schemeClr val="dk1"/>
                </a:solidFill>
              </a:rPr>
              <a:t>can be helpful to integrate richer set of features and parent classed can be helpful for increased detector accuracy since classification task becomes easier.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In our AAAI paper we only focus on parent level classes.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 </a:t>
            </a:r>
            <a:r>
              <a:rPr lang="en" dirty="0"/>
              <a:t>Trade-off between object detector accuracy and amount of information.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4.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p>
            <a:pPr marL="190500" lvl="0">
              <a:lnSpc>
                <a:spcPct val="91283"/>
              </a:lnSpc>
              <a:spcBef>
                <a:spcPts val="600"/>
              </a:spcBef>
              <a:spcAft>
                <a:spcPts val="900"/>
              </a:spcAft>
            </a:pPr>
            <a:r>
              <a:rPr lang="en-US" sz="3600" dirty="0">
                <a:highlight>
                  <a:srgbClr val="FFFFFF"/>
                </a:highlight>
              </a:rPr>
              <a:t>Efficient Poverty Mapping from High Resolution Remote Sensing Images</a:t>
            </a:r>
            <a:endParaRPr sz="4800" dirty="0"/>
          </a:p>
        </p:txBody>
      </p:sp>
      <p:sp>
        <p:nvSpPr>
          <p:cNvPr id="57" name="Google Shape;57;p13"/>
          <p:cNvSpPr txBox="1">
            <a:spLocks noGrp="1"/>
          </p:cNvSpPr>
          <p:nvPr>
            <p:ph type="subTitle" idx="1"/>
          </p:nvPr>
        </p:nvSpPr>
        <p:spPr>
          <a:xfrm>
            <a:off x="311700" y="3165823"/>
            <a:ext cx="8520600" cy="1858564"/>
          </a:xfrm>
          <a:prstGeom prst="rect">
            <a:avLst/>
          </a:prstGeom>
        </p:spPr>
        <p:txBody>
          <a:bodyPr spcFirstLastPara="1" wrap="square" lIns="91425" tIns="91425" rIns="91425" bIns="91425" anchor="t" anchorCtr="0">
            <a:noAutofit/>
          </a:bodyPr>
          <a:lstStyle/>
          <a:p>
            <a:r>
              <a:rPr lang="en-US" dirty="0"/>
              <a:t>Kumar </a:t>
            </a:r>
            <a:r>
              <a:rPr lang="en-US" dirty="0" err="1"/>
              <a:t>Ayush</a:t>
            </a:r>
            <a:r>
              <a:rPr lang="en-US" baseline="30000" dirty="0"/>
              <a:t>*1</a:t>
            </a:r>
            <a:r>
              <a:rPr lang="en-US" dirty="0"/>
              <a:t>, </a:t>
            </a:r>
            <a:r>
              <a:rPr lang="en-US" dirty="0" err="1"/>
              <a:t>Burak</a:t>
            </a:r>
            <a:r>
              <a:rPr lang="en-US" dirty="0"/>
              <a:t> </a:t>
            </a:r>
            <a:r>
              <a:rPr lang="en-US" dirty="0" err="1"/>
              <a:t>Uzkent</a:t>
            </a:r>
            <a:r>
              <a:rPr lang="en-US" baseline="30000" dirty="0"/>
              <a:t>*1</a:t>
            </a:r>
            <a:r>
              <a:rPr lang="en-US" dirty="0"/>
              <a:t>, Kumar Tanmay</a:t>
            </a:r>
            <a:r>
              <a:rPr lang="en-US" baseline="30000" dirty="0"/>
              <a:t>3</a:t>
            </a:r>
            <a:r>
              <a:rPr lang="en-US" dirty="0"/>
              <a:t>, Marshall Burke</a:t>
            </a:r>
            <a:r>
              <a:rPr lang="en-US" baseline="30000" dirty="0"/>
              <a:t>2</a:t>
            </a:r>
            <a:r>
              <a:rPr lang="en-US" dirty="0"/>
              <a:t>, David Lobell</a:t>
            </a:r>
            <a:r>
              <a:rPr lang="en-US" baseline="30000" dirty="0"/>
              <a:t>2</a:t>
            </a:r>
            <a:r>
              <a:rPr lang="en-US" dirty="0"/>
              <a:t>, Stefano Ermon</a:t>
            </a:r>
            <a:r>
              <a:rPr lang="en-US" baseline="30000" dirty="0"/>
              <a:t>1</a:t>
            </a:r>
            <a:r>
              <a:rPr lang="en-US" dirty="0"/>
              <a:t> </a:t>
            </a:r>
          </a:p>
          <a:p>
            <a:r>
              <a:rPr lang="en-US" sz="1800" baseline="30000" dirty="0"/>
              <a:t>1</a:t>
            </a:r>
            <a:r>
              <a:rPr lang="en-US" sz="1800" dirty="0"/>
              <a:t>Department of Computer Science, Stanford University</a:t>
            </a:r>
          </a:p>
          <a:p>
            <a:r>
              <a:rPr lang="en-US" sz="1800" baseline="30000" dirty="0"/>
              <a:t>2</a:t>
            </a:r>
            <a:r>
              <a:rPr lang="en-US" sz="1800" dirty="0"/>
              <a:t>Department of Earth System Science, Stanford University</a:t>
            </a:r>
          </a:p>
          <a:p>
            <a:r>
              <a:rPr lang="en-US" sz="1800" baseline="30000" dirty="0"/>
              <a:t>3</a:t>
            </a:r>
            <a:r>
              <a:rPr lang="en-US" sz="1800" dirty="0"/>
              <a:t>Department of Electrical Engineering, IIT Kharagpur</a:t>
            </a:r>
          </a:p>
          <a:p>
            <a:endParaRPr lang="en-US" sz="1800" dirty="0"/>
          </a:p>
          <a:p>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Object Detector on xView</a:t>
            </a:r>
            <a:endParaRPr/>
          </a:p>
        </p:txBody>
      </p:sp>
      <p:sp>
        <p:nvSpPr>
          <p:cNvPr id="150" name="Google Shape;15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xView consists of 846 very large satellite images (roughly 4000 x 4000 pixels).</a:t>
            </a:r>
            <a:endParaRPr/>
          </a:p>
          <a:p>
            <a:pPr marL="457200" lvl="0" indent="-342900" algn="l" rtl="0">
              <a:spcBef>
                <a:spcPts val="0"/>
              </a:spcBef>
              <a:spcAft>
                <a:spcPts val="0"/>
              </a:spcAft>
              <a:buSzPts val="1800"/>
              <a:buChar char="●"/>
            </a:pPr>
            <a:r>
              <a:rPr lang="en"/>
              <a:t>Due to computational constraints, it is impossible to process such large images in one shot with convolutional detectors.</a:t>
            </a:r>
            <a:endParaRPr/>
          </a:p>
          <a:p>
            <a:pPr marL="457200" lvl="0" indent="-342900" algn="l" rtl="0">
              <a:spcBef>
                <a:spcPts val="0"/>
              </a:spcBef>
              <a:spcAft>
                <a:spcPts val="0"/>
              </a:spcAft>
              <a:buSzPts val="1800"/>
              <a:buChar char="●"/>
            </a:pPr>
            <a:r>
              <a:rPr lang="en"/>
              <a:t>For this reason, we crop smaller areas (416 x 416 pixels) from large images randomly, giving us 36k crops across 846 large images.</a:t>
            </a:r>
            <a:endParaRPr/>
          </a:p>
          <a:p>
            <a:pPr marL="457200" lvl="0" indent="-342900" algn="l" rtl="0">
              <a:spcBef>
                <a:spcPts val="0"/>
              </a:spcBef>
              <a:spcAft>
                <a:spcPts val="0"/>
              </a:spcAft>
              <a:buSzPts val="1800"/>
              <a:buChar char="●"/>
            </a:pPr>
            <a:r>
              <a:rPr lang="en"/>
              <a:t>We then use 30k crops from 700 large images and 6k crops from 146 very large images for training and test set.</a:t>
            </a:r>
            <a:endParaRPr/>
          </a:p>
          <a:p>
            <a:pPr marL="457200" lvl="0" indent="-342900" algn="l" rtl="0">
              <a:spcBef>
                <a:spcPts val="0"/>
              </a:spcBef>
              <a:spcAft>
                <a:spcPts val="0"/>
              </a:spcAft>
              <a:buSzPts val="1800"/>
              <a:buChar char="●"/>
            </a:pPr>
            <a:r>
              <a:rPr lang="en"/>
              <a:t>Finally, we train YOLO-v3 with a DarkNet53 backbone on our training set.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YOLOv3</a:t>
            </a:r>
            <a:endParaRPr/>
          </a:p>
        </p:txBody>
      </p:sp>
      <p:pic>
        <p:nvPicPr>
          <p:cNvPr id="156" name="Google Shape;156;p22"/>
          <p:cNvPicPr preferRelativeResize="0"/>
          <p:nvPr/>
        </p:nvPicPr>
        <p:blipFill>
          <a:blip r:embed="rId3">
            <a:alphaModFix/>
          </a:blip>
          <a:stretch>
            <a:fillRect/>
          </a:stretch>
        </p:blipFill>
        <p:spPr>
          <a:xfrm>
            <a:off x="2034850" y="1244225"/>
            <a:ext cx="3701223" cy="3516751"/>
          </a:xfrm>
          <a:prstGeom prst="rect">
            <a:avLst/>
          </a:prstGeom>
          <a:noFill/>
          <a:ln>
            <a:noFill/>
          </a:ln>
        </p:spPr>
      </p:pic>
      <p:sp>
        <p:nvSpPr>
          <p:cNvPr id="157" name="Google Shape;157;p22"/>
          <p:cNvSpPr txBox="1"/>
          <p:nvPr/>
        </p:nvSpPr>
        <p:spPr>
          <a:xfrm>
            <a:off x="1958650" y="4711150"/>
            <a:ext cx="34947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rPr>
              <a:t>*Choose </a:t>
            </a:r>
            <a:r>
              <a:rPr lang="en" sz="1000" b="1" dirty="0">
                <a:solidFill>
                  <a:srgbClr val="FF0000"/>
                </a:solidFill>
              </a:rPr>
              <a:t>80%</a:t>
            </a:r>
            <a:r>
              <a:rPr lang="en" sz="1000" dirty="0">
                <a:solidFill>
                  <a:srgbClr val="FF0000"/>
                </a:solidFill>
              </a:rPr>
              <a:t> of the </a:t>
            </a:r>
            <a:r>
              <a:rPr lang="en" sz="1000" b="1" dirty="0">
                <a:solidFill>
                  <a:srgbClr val="FF0000"/>
                </a:solidFill>
              </a:rPr>
              <a:t>846</a:t>
            </a:r>
            <a:r>
              <a:rPr lang="en" sz="1000" dirty="0">
                <a:solidFill>
                  <a:srgbClr val="FF0000"/>
                </a:solidFill>
              </a:rPr>
              <a:t> images randomly for training.</a:t>
            </a:r>
            <a:endParaRPr sz="1000" dirty="0">
              <a:solidFill>
                <a:srgbClr val="FF0000"/>
              </a:solidFill>
            </a:endParaRPr>
          </a:p>
        </p:txBody>
      </p:sp>
      <p:pic>
        <p:nvPicPr>
          <p:cNvPr id="158" name="Google Shape;158;p22"/>
          <p:cNvPicPr preferRelativeResize="0"/>
          <p:nvPr/>
        </p:nvPicPr>
        <p:blipFill>
          <a:blip r:embed="rId4">
            <a:alphaModFix/>
          </a:blip>
          <a:stretch>
            <a:fillRect/>
          </a:stretch>
        </p:blipFill>
        <p:spPr>
          <a:xfrm>
            <a:off x="6159200" y="1244225"/>
            <a:ext cx="869663" cy="869663"/>
          </a:xfrm>
          <a:prstGeom prst="rect">
            <a:avLst/>
          </a:prstGeom>
          <a:noFill/>
          <a:ln>
            <a:noFill/>
          </a:ln>
        </p:spPr>
      </p:pic>
      <p:pic>
        <p:nvPicPr>
          <p:cNvPr id="159" name="Google Shape;159;p22"/>
          <p:cNvPicPr preferRelativeResize="0"/>
          <p:nvPr/>
        </p:nvPicPr>
        <p:blipFill>
          <a:blip r:embed="rId5">
            <a:alphaModFix/>
          </a:blip>
          <a:stretch>
            <a:fillRect/>
          </a:stretch>
        </p:blipFill>
        <p:spPr>
          <a:xfrm>
            <a:off x="6159200" y="2126575"/>
            <a:ext cx="869675" cy="869696"/>
          </a:xfrm>
          <a:prstGeom prst="rect">
            <a:avLst/>
          </a:prstGeom>
          <a:noFill/>
          <a:ln>
            <a:noFill/>
          </a:ln>
        </p:spPr>
      </p:pic>
      <p:pic>
        <p:nvPicPr>
          <p:cNvPr id="160" name="Google Shape;160;p22"/>
          <p:cNvPicPr preferRelativeResize="0"/>
          <p:nvPr/>
        </p:nvPicPr>
        <p:blipFill>
          <a:blip r:embed="rId6">
            <a:alphaModFix/>
          </a:blip>
          <a:stretch>
            <a:fillRect/>
          </a:stretch>
        </p:blipFill>
        <p:spPr>
          <a:xfrm>
            <a:off x="6159200" y="3008950"/>
            <a:ext cx="869675" cy="869675"/>
          </a:xfrm>
          <a:prstGeom prst="rect">
            <a:avLst/>
          </a:prstGeom>
          <a:noFill/>
          <a:ln>
            <a:noFill/>
          </a:ln>
        </p:spPr>
      </p:pic>
      <p:pic>
        <p:nvPicPr>
          <p:cNvPr id="161" name="Google Shape;161;p22"/>
          <p:cNvPicPr preferRelativeResize="0"/>
          <p:nvPr/>
        </p:nvPicPr>
        <p:blipFill>
          <a:blip r:embed="rId7">
            <a:alphaModFix/>
          </a:blip>
          <a:stretch>
            <a:fillRect/>
          </a:stretch>
        </p:blipFill>
        <p:spPr>
          <a:xfrm>
            <a:off x="6159200" y="3891300"/>
            <a:ext cx="869675" cy="869675"/>
          </a:xfrm>
          <a:prstGeom prst="rect">
            <a:avLst/>
          </a:prstGeom>
          <a:noFill/>
          <a:ln>
            <a:noFill/>
          </a:ln>
        </p:spPr>
      </p:pic>
      <p:cxnSp>
        <p:nvCxnSpPr>
          <p:cNvPr id="162" name="Google Shape;162;p22"/>
          <p:cNvCxnSpPr>
            <a:stCxn id="156" idx="3"/>
            <a:endCxn id="158" idx="1"/>
          </p:cNvCxnSpPr>
          <p:nvPr/>
        </p:nvCxnSpPr>
        <p:spPr>
          <a:xfrm rot="10800000" flipH="1">
            <a:off x="5736073" y="1679001"/>
            <a:ext cx="423000" cy="13236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22"/>
          <p:cNvCxnSpPr>
            <a:stCxn id="156" idx="3"/>
            <a:endCxn id="159" idx="1"/>
          </p:cNvCxnSpPr>
          <p:nvPr/>
        </p:nvCxnSpPr>
        <p:spPr>
          <a:xfrm rot="10800000" flipH="1">
            <a:off x="5736073" y="2561301"/>
            <a:ext cx="423000" cy="441300"/>
          </a:xfrm>
          <a:prstGeom prst="straightConnector1">
            <a:avLst/>
          </a:prstGeom>
          <a:noFill/>
          <a:ln w="9525" cap="flat" cmpd="sng">
            <a:solidFill>
              <a:schemeClr val="dk2"/>
            </a:solidFill>
            <a:prstDash val="solid"/>
            <a:round/>
            <a:headEnd type="none" w="med" len="med"/>
            <a:tailEnd type="triangle" w="med" len="med"/>
          </a:ln>
        </p:spPr>
      </p:cxnSp>
      <p:cxnSp>
        <p:nvCxnSpPr>
          <p:cNvPr id="164" name="Google Shape;164;p22"/>
          <p:cNvCxnSpPr>
            <a:stCxn id="156" idx="3"/>
            <a:endCxn id="160" idx="1"/>
          </p:cNvCxnSpPr>
          <p:nvPr/>
        </p:nvCxnSpPr>
        <p:spPr>
          <a:xfrm>
            <a:off x="5736073" y="3002601"/>
            <a:ext cx="423000" cy="441300"/>
          </a:xfrm>
          <a:prstGeom prst="straightConnector1">
            <a:avLst/>
          </a:prstGeom>
          <a:noFill/>
          <a:ln w="9525" cap="flat" cmpd="sng">
            <a:solidFill>
              <a:schemeClr val="dk2"/>
            </a:solidFill>
            <a:prstDash val="solid"/>
            <a:round/>
            <a:headEnd type="none" w="med" len="med"/>
            <a:tailEnd type="triangle" w="med" len="med"/>
          </a:ln>
        </p:spPr>
      </p:cxnSp>
      <p:cxnSp>
        <p:nvCxnSpPr>
          <p:cNvPr id="165" name="Google Shape;165;p22"/>
          <p:cNvCxnSpPr>
            <a:stCxn id="156" idx="3"/>
            <a:endCxn id="161" idx="1"/>
          </p:cNvCxnSpPr>
          <p:nvPr/>
        </p:nvCxnSpPr>
        <p:spPr>
          <a:xfrm>
            <a:off x="5736073" y="3002601"/>
            <a:ext cx="423000" cy="1323600"/>
          </a:xfrm>
          <a:prstGeom prst="straightConnector1">
            <a:avLst/>
          </a:prstGeom>
          <a:noFill/>
          <a:ln w="9525" cap="flat" cmpd="sng">
            <a:solidFill>
              <a:schemeClr val="dk2"/>
            </a:solidFill>
            <a:prstDash val="solid"/>
            <a:round/>
            <a:headEnd type="none" w="med" len="med"/>
            <a:tailEnd type="triangle" w="med" len="med"/>
          </a:ln>
        </p:spPr>
      </p:cxnSp>
      <p:sp>
        <p:nvSpPr>
          <p:cNvPr id="166" name="Google Shape;166;p22"/>
          <p:cNvSpPr txBox="1"/>
          <p:nvPr/>
        </p:nvSpPr>
        <p:spPr>
          <a:xfrm>
            <a:off x="6302050" y="4711150"/>
            <a:ext cx="5781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0000"/>
                </a:solidFill>
              </a:rPr>
              <a:t>Chips</a:t>
            </a:r>
            <a:endParaRPr sz="1000">
              <a:solidFill>
                <a:srgbClr val="FF0000"/>
              </a:solidFill>
            </a:endParaRPr>
          </a:p>
        </p:txBody>
      </p:sp>
      <p:sp>
        <p:nvSpPr>
          <p:cNvPr id="167" name="Google Shape;167;p22"/>
          <p:cNvSpPr txBox="1"/>
          <p:nvPr/>
        </p:nvSpPr>
        <p:spPr>
          <a:xfrm>
            <a:off x="3601325" y="926300"/>
            <a:ext cx="7344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5000</a:t>
            </a:r>
            <a:endParaRPr/>
          </a:p>
        </p:txBody>
      </p:sp>
      <p:sp>
        <p:nvSpPr>
          <p:cNvPr id="168" name="Google Shape;168;p22"/>
          <p:cNvSpPr txBox="1"/>
          <p:nvPr/>
        </p:nvSpPr>
        <p:spPr>
          <a:xfrm rot="-5400000">
            <a:off x="1510400" y="2665100"/>
            <a:ext cx="7344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5000</a:t>
            </a:r>
            <a:endParaRPr/>
          </a:p>
        </p:txBody>
      </p:sp>
      <p:sp>
        <p:nvSpPr>
          <p:cNvPr id="169" name="Google Shape;169;p22"/>
          <p:cNvSpPr txBox="1"/>
          <p:nvPr/>
        </p:nvSpPr>
        <p:spPr>
          <a:xfrm>
            <a:off x="6324650" y="926300"/>
            <a:ext cx="5037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416</a:t>
            </a:r>
            <a:endParaRPr/>
          </a:p>
        </p:txBody>
      </p:sp>
      <p:sp>
        <p:nvSpPr>
          <p:cNvPr id="170" name="Google Shape;170;p22"/>
          <p:cNvSpPr txBox="1"/>
          <p:nvPr/>
        </p:nvSpPr>
        <p:spPr>
          <a:xfrm>
            <a:off x="6947800" y="1459700"/>
            <a:ext cx="5037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416</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YOLOv3</a:t>
            </a:r>
            <a:endParaRPr/>
          </a:p>
        </p:txBody>
      </p:sp>
      <p:grpSp>
        <p:nvGrpSpPr>
          <p:cNvPr id="231" name="Google Shape;231;p30"/>
          <p:cNvGrpSpPr/>
          <p:nvPr/>
        </p:nvGrpSpPr>
        <p:grpSpPr>
          <a:xfrm>
            <a:off x="2743200" y="1170125"/>
            <a:ext cx="4631189" cy="3820974"/>
            <a:chOff x="2057400" y="1170125"/>
            <a:chExt cx="4631189" cy="3820974"/>
          </a:xfrm>
        </p:grpSpPr>
        <p:pic>
          <p:nvPicPr>
            <p:cNvPr id="232" name="Google Shape;232;p30"/>
            <p:cNvPicPr preferRelativeResize="0"/>
            <p:nvPr/>
          </p:nvPicPr>
          <p:blipFill>
            <a:blip r:embed="rId3">
              <a:alphaModFix/>
            </a:blip>
            <a:stretch>
              <a:fillRect/>
            </a:stretch>
          </p:blipFill>
          <p:spPr>
            <a:xfrm>
              <a:off x="2057400" y="1170125"/>
              <a:ext cx="4631189" cy="3820974"/>
            </a:xfrm>
            <a:prstGeom prst="rect">
              <a:avLst/>
            </a:prstGeom>
            <a:noFill/>
            <a:ln>
              <a:noFill/>
            </a:ln>
          </p:spPr>
        </p:pic>
        <p:sp>
          <p:nvSpPr>
            <p:cNvPr id="233" name="Google Shape;233;p30"/>
            <p:cNvSpPr/>
            <p:nvPr/>
          </p:nvSpPr>
          <p:spPr>
            <a:xfrm>
              <a:off x="2057400" y="1170125"/>
              <a:ext cx="1125000" cy="1003800"/>
            </a:xfrm>
            <a:prstGeom prst="rect">
              <a:avLst/>
            </a:prstGeom>
            <a:no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3048000" y="1170125"/>
              <a:ext cx="1125000" cy="1003800"/>
            </a:xfrm>
            <a:prstGeom prst="rect">
              <a:avLst/>
            </a:prstGeom>
            <a:no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4038600" y="1170125"/>
              <a:ext cx="1125000" cy="1003800"/>
            </a:xfrm>
            <a:prstGeom prst="rect">
              <a:avLst/>
            </a:prstGeom>
            <a:no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5029200" y="1170125"/>
              <a:ext cx="1125000" cy="1003800"/>
            </a:xfrm>
            <a:prstGeom prst="rect">
              <a:avLst/>
            </a:prstGeom>
            <a:no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2057400" y="2008325"/>
              <a:ext cx="1125000" cy="1003800"/>
            </a:xfrm>
            <a:prstGeom prst="rect">
              <a:avLst/>
            </a:prstGeom>
            <a:no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30"/>
          <p:cNvSpPr txBox="1"/>
          <p:nvPr/>
        </p:nvSpPr>
        <p:spPr>
          <a:xfrm>
            <a:off x="2971850" y="893675"/>
            <a:ext cx="5037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416</a:t>
            </a:r>
            <a:endParaRPr sz="1200"/>
          </a:p>
        </p:txBody>
      </p:sp>
      <p:sp>
        <p:nvSpPr>
          <p:cNvPr id="239" name="Google Shape;239;p30"/>
          <p:cNvSpPr txBox="1"/>
          <p:nvPr/>
        </p:nvSpPr>
        <p:spPr>
          <a:xfrm>
            <a:off x="2375800" y="1459700"/>
            <a:ext cx="5037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416</a:t>
            </a:r>
            <a:endParaRPr sz="1200"/>
          </a:p>
        </p:txBody>
      </p:sp>
      <p:sp>
        <p:nvSpPr>
          <p:cNvPr id="240" name="Google Shape;240;p30"/>
          <p:cNvSpPr txBox="1"/>
          <p:nvPr/>
        </p:nvSpPr>
        <p:spPr>
          <a:xfrm>
            <a:off x="3657650" y="958675"/>
            <a:ext cx="5037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t>50</a:t>
            </a:r>
            <a:endParaRPr sz="800" b="1"/>
          </a:p>
        </p:txBody>
      </p:sp>
      <p:sp>
        <p:nvSpPr>
          <p:cNvPr id="241" name="Google Shape;241;p30"/>
          <p:cNvSpPr txBox="1"/>
          <p:nvPr/>
        </p:nvSpPr>
        <p:spPr>
          <a:xfrm rot="-5400000">
            <a:off x="2695300" y="1559975"/>
            <a:ext cx="5037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t>50</a:t>
            </a:r>
            <a:endParaRPr sz="8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YOLOv3 Results on xView</a:t>
            </a:r>
            <a:endParaRPr/>
          </a:p>
        </p:txBody>
      </p:sp>
      <p:pic>
        <p:nvPicPr>
          <p:cNvPr id="176" name="Google Shape;176;p23"/>
          <p:cNvPicPr preferRelativeResize="0"/>
          <p:nvPr/>
        </p:nvPicPr>
        <p:blipFill>
          <a:blip r:embed="rId3">
            <a:alphaModFix/>
          </a:blip>
          <a:stretch>
            <a:fillRect/>
          </a:stretch>
        </p:blipFill>
        <p:spPr>
          <a:xfrm>
            <a:off x="1402450" y="1044190"/>
            <a:ext cx="6339088" cy="824838"/>
          </a:xfrm>
          <a:prstGeom prst="rect">
            <a:avLst/>
          </a:prstGeom>
          <a:noFill/>
          <a:ln>
            <a:noFill/>
          </a:ln>
        </p:spPr>
      </p:pic>
      <p:sp>
        <p:nvSpPr>
          <p:cNvPr id="177" name="Google Shape;177;p23"/>
          <p:cNvSpPr txBox="1"/>
          <p:nvPr/>
        </p:nvSpPr>
        <p:spPr>
          <a:xfrm>
            <a:off x="252525" y="1716625"/>
            <a:ext cx="8891400" cy="3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Average precision and recall on parent level classes (10 classes). </a:t>
            </a:r>
            <a:endParaRPr sz="1600"/>
          </a:p>
        </p:txBody>
      </p:sp>
      <p:pic>
        <p:nvPicPr>
          <p:cNvPr id="178" name="Google Shape;178;p23"/>
          <p:cNvPicPr preferRelativeResize="0"/>
          <p:nvPr/>
        </p:nvPicPr>
        <p:blipFill rotWithShape="1">
          <a:blip r:embed="rId4">
            <a:alphaModFix/>
          </a:blip>
          <a:srcRect l="2566" t="4908" r="1656" b="4363"/>
          <a:stretch/>
        </p:blipFill>
        <p:spPr>
          <a:xfrm>
            <a:off x="2034850" y="2221825"/>
            <a:ext cx="5074299" cy="2456600"/>
          </a:xfrm>
          <a:prstGeom prst="rect">
            <a:avLst/>
          </a:prstGeom>
          <a:noFill/>
          <a:ln>
            <a:noFill/>
          </a:ln>
        </p:spPr>
      </p:pic>
      <p:sp>
        <p:nvSpPr>
          <p:cNvPr id="179" name="Google Shape;179;p23"/>
          <p:cNvSpPr txBox="1"/>
          <p:nvPr/>
        </p:nvSpPr>
        <p:spPr>
          <a:xfrm>
            <a:off x="2661650" y="4602225"/>
            <a:ext cx="3936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Sample detection results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Poverty Prediction Dataset</a:t>
            </a:r>
            <a:endParaRPr/>
          </a:p>
        </p:txBody>
      </p:sp>
      <p:sp>
        <p:nvSpPr>
          <p:cNvPr id="185" name="Google Shape;185;p24"/>
          <p:cNvSpPr txBox="1">
            <a:spLocks noGrp="1"/>
          </p:cNvSpPr>
          <p:nvPr>
            <p:ph type="body" idx="1"/>
          </p:nvPr>
        </p:nvSpPr>
        <p:spPr>
          <a:xfrm>
            <a:off x="311700" y="1000075"/>
            <a:ext cx="8520600" cy="3987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1600" dirty="0"/>
              <a:t>Our poverty prediction dataset consists of 320 points across Uganda where each points represents a 100 km^2 area.</a:t>
            </a:r>
            <a:endParaRPr sz="1600" dirty="0"/>
          </a:p>
          <a:p>
            <a:pPr marL="457200" lvl="0" indent="-355600" algn="l" rtl="0">
              <a:spcBef>
                <a:spcPts val="0"/>
              </a:spcBef>
              <a:spcAft>
                <a:spcPts val="0"/>
              </a:spcAft>
              <a:buSzPts val="2000"/>
              <a:buChar char="●"/>
            </a:pPr>
            <a:r>
              <a:rPr lang="en" sz="1600" dirty="0"/>
              <a:t>With high spatial resolution images (0.3-0.5m GSD), each point is represented by 34,000x34,000 pixels.</a:t>
            </a:r>
          </a:p>
          <a:p>
            <a:pPr marL="457200" lvl="0" indent="-355600" algn="l" rtl="0">
              <a:spcBef>
                <a:spcPts val="0"/>
              </a:spcBef>
              <a:spcAft>
                <a:spcPts val="0"/>
              </a:spcAft>
              <a:buSzPts val="2000"/>
              <a:buChar char="●"/>
            </a:pPr>
            <a:r>
              <a:rPr lang="en" sz="1600" dirty="0"/>
              <a:t>Each village is also represented by a poverty score collected by a land survey</a:t>
            </a:r>
            <a:endParaRPr sz="1600" dirty="0"/>
          </a:p>
          <a:p>
            <a:pPr marL="457200" lvl="0" indent="0" algn="l" rtl="0">
              <a:spcBef>
                <a:spcPts val="1600"/>
              </a:spcBef>
              <a:spcAft>
                <a:spcPts val="0"/>
              </a:spcAft>
              <a:buNone/>
            </a:pPr>
            <a:r>
              <a:rPr lang="en" sz="1600" dirty="0"/>
              <a:t> </a:t>
            </a:r>
            <a:endParaRPr sz="1600" dirty="0"/>
          </a:p>
          <a:p>
            <a:pPr marL="0" lvl="0" indent="0" algn="l" rtl="0">
              <a:spcBef>
                <a:spcPts val="1600"/>
              </a:spcBef>
              <a:spcAft>
                <a:spcPts val="0"/>
              </a:spcAft>
              <a:buNone/>
            </a:pPr>
            <a:endParaRPr sz="1600" dirty="0"/>
          </a:p>
          <a:p>
            <a:pPr marL="0" lvl="0" indent="0" algn="l" rtl="0">
              <a:spcBef>
                <a:spcPts val="1600"/>
              </a:spcBef>
              <a:spcAft>
                <a:spcPts val="1600"/>
              </a:spcAft>
              <a:buNone/>
            </a:pPr>
            <a:endParaRPr sz="1600" dirty="0"/>
          </a:p>
        </p:txBody>
      </p:sp>
      <p:pic>
        <p:nvPicPr>
          <p:cNvPr id="186" name="Google Shape;186;p24"/>
          <p:cNvPicPr preferRelativeResize="0"/>
          <p:nvPr/>
        </p:nvPicPr>
        <p:blipFill>
          <a:blip r:embed="rId3">
            <a:alphaModFix/>
          </a:blip>
          <a:stretch>
            <a:fillRect/>
          </a:stretch>
        </p:blipFill>
        <p:spPr>
          <a:xfrm>
            <a:off x="2183900" y="2648300"/>
            <a:ext cx="4420626" cy="233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err="1"/>
              <a:t>Ayush</a:t>
            </a:r>
            <a:r>
              <a:rPr lang="en" sz="2500" dirty="0"/>
              <a:t> et al. (IJCAI 2020) - Proposed Approach</a:t>
            </a:r>
            <a:endParaRPr sz="2500" dirty="0"/>
          </a:p>
        </p:txBody>
      </p:sp>
      <p:pic>
        <p:nvPicPr>
          <p:cNvPr id="192" name="Google Shape;192;p25"/>
          <p:cNvPicPr preferRelativeResize="0"/>
          <p:nvPr/>
        </p:nvPicPr>
        <p:blipFill>
          <a:blip r:embed="rId3">
            <a:alphaModFix/>
          </a:blip>
          <a:stretch>
            <a:fillRect/>
          </a:stretch>
        </p:blipFill>
        <p:spPr>
          <a:xfrm>
            <a:off x="532500" y="2377125"/>
            <a:ext cx="8299798" cy="2254775"/>
          </a:xfrm>
          <a:prstGeom prst="rect">
            <a:avLst/>
          </a:prstGeom>
          <a:noFill/>
          <a:ln>
            <a:noFill/>
          </a:ln>
        </p:spPr>
      </p:pic>
      <p:sp>
        <p:nvSpPr>
          <p:cNvPr id="193" name="Google Shape;193;p25"/>
          <p:cNvSpPr txBox="1">
            <a:spLocks noGrp="1"/>
          </p:cNvSpPr>
          <p:nvPr>
            <p:ph type="body" idx="1"/>
          </p:nvPr>
        </p:nvSpPr>
        <p:spPr>
          <a:xfrm>
            <a:off x="311700" y="1000075"/>
            <a:ext cx="8520600" cy="146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We run YOLO-v3 trained on </a:t>
            </a:r>
            <a:r>
              <a:rPr lang="en" dirty="0" err="1"/>
              <a:t>xView</a:t>
            </a:r>
            <a:r>
              <a:rPr lang="en" dirty="0"/>
              <a:t> on each point from Uganda to estimate object counts.</a:t>
            </a:r>
            <a:endParaRPr dirty="0"/>
          </a:p>
          <a:p>
            <a:pPr marL="457200" lvl="0" indent="-342900" algn="l" rtl="0">
              <a:spcBef>
                <a:spcPts val="0"/>
              </a:spcBef>
              <a:spcAft>
                <a:spcPts val="0"/>
              </a:spcAft>
              <a:buSzPts val="1800"/>
              <a:buChar char="●"/>
            </a:pPr>
            <a:r>
              <a:rPr lang="en" dirty="0"/>
              <a:t>We then train a regression model using the object counts on the training set of our Uganda dataset.</a:t>
            </a:r>
            <a:endParaRPr dirty="0"/>
          </a:p>
          <a:p>
            <a:pPr marL="457200" lvl="0" indent="0" algn="l" rtl="0">
              <a:spcBef>
                <a:spcPts val="1600"/>
              </a:spcBef>
              <a:spcAft>
                <a:spcPts val="0"/>
              </a:spcAft>
              <a:buNone/>
            </a:pPr>
            <a:r>
              <a:rPr lang="en" sz="1600" dirty="0"/>
              <a:t> </a:t>
            </a:r>
            <a:endParaRPr sz="1600" dirty="0"/>
          </a:p>
          <a:p>
            <a:pPr marL="0" lvl="0" indent="0" algn="l" rtl="0">
              <a:spcBef>
                <a:spcPts val="1600"/>
              </a:spcBef>
              <a:spcAft>
                <a:spcPts val="0"/>
              </a:spcAft>
              <a:buNone/>
            </a:pPr>
            <a:endParaRPr sz="1600" dirty="0"/>
          </a:p>
          <a:p>
            <a:pPr marL="0" lvl="0" indent="0" algn="l" rtl="0">
              <a:spcBef>
                <a:spcPts val="1600"/>
              </a:spcBef>
              <a:spcAft>
                <a:spcPts val="1600"/>
              </a:spcAft>
              <a:buNone/>
            </a:pPr>
            <a:endParaRPr sz="1600" dirty="0"/>
          </a:p>
        </p:txBody>
      </p:sp>
    </p:spTree>
    <p:extLst>
      <p:ext uri="{BB962C8B-B14F-4D97-AF65-F5344CB8AC3E}">
        <p14:creationId xmlns:p14="http://schemas.microsoft.com/office/powerpoint/2010/main" val="4270489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err="1"/>
              <a:t>Ayush</a:t>
            </a:r>
            <a:r>
              <a:rPr lang="en" sz="2500" dirty="0"/>
              <a:t> et al. (IJCAI 2020) - Proposed Approach</a:t>
            </a:r>
            <a:endParaRPr sz="2500" dirty="0"/>
          </a:p>
        </p:txBody>
      </p:sp>
      <p:pic>
        <p:nvPicPr>
          <p:cNvPr id="192" name="Google Shape;192;p25"/>
          <p:cNvPicPr preferRelativeResize="0">
            <a:picLocks noChangeAspect="1"/>
          </p:cNvPicPr>
          <p:nvPr/>
        </p:nvPicPr>
        <p:blipFill rotWithShape="1">
          <a:blip r:embed="rId3">
            <a:alphaModFix/>
          </a:blip>
          <a:srcRect l="21062" t="8632" r="52367" b="7428"/>
          <a:stretch/>
        </p:blipFill>
        <p:spPr>
          <a:xfrm>
            <a:off x="605059" y="1216285"/>
            <a:ext cx="4206242" cy="3609929"/>
          </a:xfrm>
          <a:prstGeom prst="rect">
            <a:avLst/>
          </a:prstGeom>
          <a:noFill/>
          <a:ln>
            <a:noFill/>
          </a:ln>
        </p:spPr>
      </p:pic>
      <p:sp>
        <p:nvSpPr>
          <p:cNvPr id="7" name="Google Shape;70;p15">
            <a:extLst>
              <a:ext uri="{FF2B5EF4-FFF2-40B4-BE49-F238E27FC236}">
                <a16:creationId xmlns:a16="http://schemas.microsoft.com/office/drawing/2014/main" id="{C8C52CBB-5AA2-9444-A818-7E29E770DB68}"/>
              </a:ext>
            </a:extLst>
          </p:cNvPr>
          <p:cNvSpPr txBox="1"/>
          <p:nvPr/>
        </p:nvSpPr>
        <p:spPr>
          <a:xfrm>
            <a:off x="4937758" y="2842982"/>
            <a:ext cx="4206242"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rgbClr val="FF0000"/>
                </a:solidFill>
                <a:latin typeface="Proxima Nova"/>
                <a:ea typeface="Proxima Nova"/>
                <a:cs typeface="Proxima Nova"/>
                <a:sym typeface="Proxima Nova"/>
              </a:rPr>
              <a:t>High Resolution Satellite Images are expensive</a:t>
            </a:r>
            <a:endParaRPr sz="2400" b="1" dirty="0">
              <a:solidFill>
                <a:srgbClr val="FF0000"/>
              </a:solidFill>
              <a:latin typeface="Proxima Nova"/>
              <a:ea typeface="Proxima Nova"/>
              <a:cs typeface="Proxima Nova"/>
              <a:sym typeface="Proxima Nova"/>
            </a:endParaRPr>
          </a:p>
        </p:txBody>
      </p:sp>
    </p:spTree>
    <p:extLst>
      <p:ext uri="{BB962C8B-B14F-4D97-AF65-F5344CB8AC3E}">
        <p14:creationId xmlns:p14="http://schemas.microsoft.com/office/powerpoint/2010/main" val="797314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err="1"/>
              <a:t>Ayush</a:t>
            </a:r>
            <a:r>
              <a:rPr lang="en" sz="2500" dirty="0"/>
              <a:t> et al. (IJCAI 2020) - Proposed Approach</a:t>
            </a:r>
            <a:endParaRPr sz="2500" dirty="0"/>
          </a:p>
        </p:txBody>
      </p:sp>
      <p:pic>
        <p:nvPicPr>
          <p:cNvPr id="192" name="Google Shape;192;p25"/>
          <p:cNvPicPr preferRelativeResize="0">
            <a:picLocks noChangeAspect="1"/>
          </p:cNvPicPr>
          <p:nvPr/>
        </p:nvPicPr>
        <p:blipFill rotWithShape="1">
          <a:blip r:embed="rId3">
            <a:alphaModFix/>
          </a:blip>
          <a:srcRect l="21062" t="8632" r="52367" b="7428"/>
          <a:stretch/>
        </p:blipFill>
        <p:spPr>
          <a:xfrm>
            <a:off x="605059" y="1216285"/>
            <a:ext cx="4206242" cy="3609929"/>
          </a:xfrm>
          <a:prstGeom prst="rect">
            <a:avLst/>
          </a:prstGeom>
          <a:noFill/>
          <a:ln>
            <a:noFill/>
          </a:ln>
        </p:spPr>
      </p:pic>
      <p:sp>
        <p:nvSpPr>
          <p:cNvPr id="7" name="Google Shape;70;p15">
            <a:extLst>
              <a:ext uri="{FF2B5EF4-FFF2-40B4-BE49-F238E27FC236}">
                <a16:creationId xmlns:a16="http://schemas.microsoft.com/office/drawing/2014/main" id="{C8C52CBB-5AA2-9444-A818-7E29E770DB68}"/>
              </a:ext>
            </a:extLst>
          </p:cNvPr>
          <p:cNvSpPr txBox="1"/>
          <p:nvPr/>
        </p:nvSpPr>
        <p:spPr>
          <a:xfrm>
            <a:off x="4937758" y="2162287"/>
            <a:ext cx="4206242"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rgbClr val="FF0000"/>
                </a:solidFill>
                <a:latin typeface="Proxima Nova"/>
                <a:ea typeface="Proxima Nova"/>
                <a:cs typeface="Proxima Nova"/>
                <a:sym typeface="Proxima Nova"/>
              </a:rPr>
              <a:t>Not all tiles contain important economic information like objects</a:t>
            </a:r>
            <a:endParaRPr sz="2400" b="1" dirty="0">
              <a:solidFill>
                <a:srgbClr val="FF0000"/>
              </a:solidFill>
              <a:latin typeface="Proxima Nova"/>
              <a:ea typeface="Proxima Nova"/>
              <a:cs typeface="Proxima Nova"/>
              <a:sym typeface="Proxima Nova"/>
            </a:endParaRPr>
          </a:p>
        </p:txBody>
      </p:sp>
      <p:sp>
        <p:nvSpPr>
          <p:cNvPr id="5" name="Google Shape;83;p16">
            <a:extLst>
              <a:ext uri="{FF2B5EF4-FFF2-40B4-BE49-F238E27FC236}">
                <a16:creationId xmlns:a16="http://schemas.microsoft.com/office/drawing/2014/main" id="{63A68C30-8D34-364B-9744-45049FDF474D}"/>
              </a:ext>
            </a:extLst>
          </p:cNvPr>
          <p:cNvSpPr/>
          <p:nvPr/>
        </p:nvSpPr>
        <p:spPr>
          <a:xfrm>
            <a:off x="605059" y="1216285"/>
            <a:ext cx="954800" cy="946002"/>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3;p16">
            <a:extLst>
              <a:ext uri="{FF2B5EF4-FFF2-40B4-BE49-F238E27FC236}">
                <a16:creationId xmlns:a16="http://schemas.microsoft.com/office/drawing/2014/main" id="{E1EE2AC4-235B-0F47-B742-5D8E963A01E7}"/>
              </a:ext>
            </a:extLst>
          </p:cNvPr>
          <p:cNvSpPr/>
          <p:nvPr/>
        </p:nvSpPr>
        <p:spPr>
          <a:xfrm>
            <a:off x="3812632" y="3849731"/>
            <a:ext cx="954800" cy="946002"/>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p16">
            <a:extLst>
              <a:ext uri="{FF2B5EF4-FFF2-40B4-BE49-F238E27FC236}">
                <a16:creationId xmlns:a16="http://schemas.microsoft.com/office/drawing/2014/main" id="{FE949390-B389-8647-A1E7-296D76E32F66}"/>
              </a:ext>
            </a:extLst>
          </p:cNvPr>
          <p:cNvSpPr/>
          <p:nvPr/>
        </p:nvSpPr>
        <p:spPr>
          <a:xfrm>
            <a:off x="7844450" y="3946700"/>
            <a:ext cx="484500" cy="452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p16">
            <a:extLst>
              <a:ext uri="{FF2B5EF4-FFF2-40B4-BE49-F238E27FC236}">
                <a16:creationId xmlns:a16="http://schemas.microsoft.com/office/drawing/2014/main" id="{9D8BD697-1CE2-A247-845F-E209394DC50F}"/>
              </a:ext>
            </a:extLst>
          </p:cNvPr>
          <p:cNvSpPr txBox="1"/>
          <p:nvPr/>
        </p:nvSpPr>
        <p:spPr>
          <a:xfrm>
            <a:off x="7741350" y="4399400"/>
            <a:ext cx="11748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Not required</a:t>
            </a:r>
            <a:endParaRPr>
              <a:latin typeface="Proxima Nova"/>
              <a:ea typeface="Proxima Nova"/>
              <a:cs typeface="Proxima Nova"/>
              <a:sym typeface="Proxima Nova"/>
            </a:endParaRPr>
          </a:p>
        </p:txBody>
      </p:sp>
    </p:spTree>
    <p:extLst>
      <p:ext uri="{BB962C8B-B14F-4D97-AF65-F5344CB8AC3E}">
        <p14:creationId xmlns:p14="http://schemas.microsoft.com/office/powerpoint/2010/main" val="3651215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3" name="Title 2">
            <a:extLst>
              <a:ext uri="{FF2B5EF4-FFF2-40B4-BE49-F238E27FC236}">
                <a16:creationId xmlns:a16="http://schemas.microsoft.com/office/drawing/2014/main" id="{EA1EC193-5D8C-BA42-86EA-C4E07763FF95}"/>
              </a:ext>
            </a:extLst>
          </p:cNvPr>
          <p:cNvSpPr>
            <a:spLocks noGrp="1"/>
          </p:cNvSpPr>
          <p:nvPr>
            <p:ph type="title"/>
          </p:nvPr>
        </p:nvSpPr>
        <p:spPr>
          <a:xfrm>
            <a:off x="731248" y="2285400"/>
            <a:ext cx="7681504" cy="572700"/>
          </a:xfrm>
        </p:spPr>
        <p:txBody>
          <a:bodyPr/>
          <a:lstStyle/>
          <a:p>
            <a:r>
              <a:rPr lang="en-US" dirty="0"/>
              <a:t>A Reinforcement Learning Approach</a:t>
            </a:r>
          </a:p>
        </p:txBody>
      </p:sp>
    </p:spTree>
    <p:extLst>
      <p:ext uri="{BB962C8B-B14F-4D97-AF65-F5344CB8AC3E}">
        <p14:creationId xmlns:p14="http://schemas.microsoft.com/office/powerpoint/2010/main" val="401565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E1934989-9214-324D-A829-D1047557EFF5}"/>
              </a:ext>
            </a:extLst>
          </p:cNvPr>
          <p:cNvPicPr>
            <a:picLocks noChangeAspect="1"/>
          </p:cNvPicPr>
          <p:nvPr/>
        </p:nvPicPr>
        <p:blipFill>
          <a:blip r:embed="rId3"/>
          <a:stretch>
            <a:fillRect/>
          </a:stretch>
        </p:blipFill>
        <p:spPr>
          <a:xfrm>
            <a:off x="547485" y="1564783"/>
            <a:ext cx="2079806" cy="2610368"/>
          </a:xfrm>
          <a:prstGeom prst="rect">
            <a:avLst/>
          </a:prstGeom>
        </p:spPr>
      </p:pic>
      <p:pic>
        <p:nvPicPr>
          <p:cNvPr id="4" name="Picture 3">
            <a:extLst>
              <a:ext uri="{FF2B5EF4-FFF2-40B4-BE49-F238E27FC236}">
                <a16:creationId xmlns:a16="http://schemas.microsoft.com/office/drawing/2014/main" id="{DF93101D-CAED-B546-BA42-0F705F281106}"/>
              </a:ext>
            </a:extLst>
          </p:cNvPr>
          <p:cNvPicPr>
            <a:picLocks noChangeAspect="1"/>
          </p:cNvPicPr>
          <p:nvPr/>
        </p:nvPicPr>
        <p:blipFill>
          <a:blip r:embed="rId4"/>
          <a:stretch>
            <a:fillRect/>
          </a:stretch>
        </p:blipFill>
        <p:spPr>
          <a:xfrm>
            <a:off x="3871713" y="209349"/>
            <a:ext cx="4724802" cy="4724802"/>
          </a:xfrm>
          <a:prstGeom prst="rect">
            <a:avLst/>
          </a:prstGeom>
        </p:spPr>
      </p:pic>
      <p:cxnSp>
        <p:nvCxnSpPr>
          <p:cNvPr id="6" name="Straight Arrow Connector 5">
            <a:extLst>
              <a:ext uri="{FF2B5EF4-FFF2-40B4-BE49-F238E27FC236}">
                <a16:creationId xmlns:a16="http://schemas.microsoft.com/office/drawing/2014/main" id="{1096F7E8-5596-7D4E-BDE7-0414D947BF89}"/>
              </a:ext>
            </a:extLst>
          </p:cNvPr>
          <p:cNvCxnSpPr/>
          <p:nvPr/>
        </p:nvCxnSpPr>
        <p:spPr>
          <a:xfrm flipV="1">
            <a:off x="1962310" y="209350"/>
            <a:ext cx="1909403" cy="2254451"/>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5BFD7FA2-98BD-A645-A151-4CEE3E93083E}"/>
              </a:ext>
            </a:extLst>
          </p:cNvPr>
          <p:cNvCxnSpPr>
            <a:cxnSpLocks/>
          </p:cNvCxnSpPr>
          <p:nvPr/>
        </p:nvCxnSpPr>
        <p:spPr>
          <a:xfrm>
            <a:off x="1962310" y="2463801"/>
            <a:ext cx="1909403" cy="2470351"/>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7B25A1A7-97D8-7743-9622-AC9916F61656}"/>
              </a:ext>
            </a:extLst>
          </p:cNvPr>
          <p:cNvPicPr>
            <a:picLocks noChangeAspect="1"/>
          </p:cNvPicPr>
          <p:nvPr/>
        </p:nvPicPr>
        <p:blipFill>
          <a:blip r:embed="rId4"/>
          <a:stretch>
            <a:fillRect/>
          </a:stretch>
        </p:blipFill>
        <p:spPr>
          <a:xfrm>
            <a:off x="201348" y="1564783"/>
            <a:ext cx="2343440" cy="2343440"/>
          </a:xfrm>
          <a:prstGeom prst="rect">
            <a:avLst/>
          </a:prstGeom>
        </p:spPr>
      </p:pic>
      <p:pic>
        <p:nvPicPr>
          <p:cNvPr id="9" name="Picture 8" descr="Map&#10;&#10;Description automatically generated">
            <a:extLst>
              <a:ext uri="{FF2B5EF4-FFF2-40B4-BE49-F238E27FC236}">
                <a16:creationId xmlns:a16="http://schemas.microsoft.com/office/drawing/2014/main" id="{C698FF8F-CFFD-9249-9F84-A967E10D1A7D}"/>
              </a:ext>
            </a:extLst>
          </p:cNvPr>
          <p:cNvPicPr>
            <a:picLocks noChangeAspect="1"/>
          </p:cNvPicPr>
          <p:nvPr/>
        </p:nvPicPr>
        <p:blipFill>
          <a:blip r:embed="rId3"/>
          <a:stretch>
            <a:fillRect/>
          </a:stretch>
        </p:blipFill>
        <p:spPr>
          <a:xfrm>
            <a:off x="2923639" y="502888"/>
            <a:ext cx="3296723" cy="4137724"/>
          </a:xfrm>
          <a:prstGeom prst="rect">
            <a:avLst/>
          </a:prstGeom>
        </p:spPr>
      </p:pic>
      <p:sp>
        <p:nvSpPr>
          <p:cNvPr id="5" name="TextBox 4">
            <a:extLst>
              <a:ext uri="{FF2B5EF4-FFF2-40B4-BE49-F238E27FC236}">
                <a16:creationId xmlns:a16="http://schemas.microsoft.com/office/drawing/2014/main" id="{2A8A660A-0512-784E-98F4-745AE96D6FF7}"/>
              </a:ext>
            </a:extLst>
          </p:cNvPr>
          <p:cNvSpPr txBox="1"/>
          <p:nvPr/>
        </p:nvSpPr>
        <p:spPr>
          <a:xfrm rot="5400000">
            <a:off x="7497163" y="2551838"/>
            <a:ext cx="2544953" cy="369332"/>
          </a:xfrm>
          <a:prstGeom prst="rect">
            <a:avLst/>
          </a:prstGeom>
          <a:noFill/>
        </p:spPr>
        <p:txBody>
          <a:bodyPr wrap="square" rtlCol="0">
            <a:spAutoFit/>
          </a:bodyPr>
          <a:lstStyle/>
          <a:p>
            <a:pPr algn="ctr"/>
            <a:r>
              <a:rPr lang="en-US" sz="1800" dirty="0"/>
              <a:t>Example Cluster</a:t>
            </a:r>
          </a:p>
        </p:txBody>
      </p:sp>
    </p:spTree>
    <p:extLst>
      <p:ext uri="{BB962C8B-B14F-4D97-AF65-F5344CB8AC3E}">
        <p14:creationId xmlns:p14="http://schemas.microsoft.com/office/powerpoint/2010/main" val="136709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pic>
        <p:nvPicPr>
          <p:cNvPr id="247" name="Google Shape;247;p31"/>
          <p:cNvPicPr preferRelativeResize="0"/>
          <p:nvPr/>
        </p:nvPicPr>
        <p:blipFill>
          <a:blip r:embed="rId3">
            <a:alphaModFix/>
          </a:blip>
          <a:stretch>
            <a:fillRect/>
          </a:stretch>
        </p:blipFill>
        <p:spPr>
          <a:xfrm>
            <a:off x="909975" y="1246325"/>
            <a:ext cx="7395825" cy="1544425"/>
          </a:xfrm>
          <a:prstGeom prst="rect">
            <a:avLst/>
          </a:prstGeom>
          <a:noFill/>
          <a:ln>
            <a:noFill/>
          </a:ln>
        </p:spPr>
      </p:pic>
      <p:sp>
        <p:nvSpPr>
          <p:cNvPr id="248" name="Google Shape;248;p31"/>
          <p:cNvSpPr txBox="1">
            <a:spLocks noGrp="1"/>
          </p:cNvSpPr>
          <p:nvPr>
            <p:ph type="body" idx="1"/>
          </p:nvPr>
        </p:nvSpPr>
        <p:spPr>
          <a:xfrm>
            <a:off x="311700" y="2905075"/>
            <a:ext cx="8520600" cy="82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 UN Sustainable Development Goal:</a:t>
            </a:r>
            <a:endParaRPr/>
          </a:p>
          <a:p>
            <a:pPr marL="914400" lvl="1" indent="-317500" algn="l" rtl="0">
              <a:spcBef>
                <a:spcPts val="0"/>
              </a:spcBef>
              <a:spcAft>
                <a:spcPts val="0"/>
              </a:spcAft>
              <a:buSzPts val="1400"/>
              <a:buChar char="○"/>
            </a:pPr>
            <a:r>
              <a:rPr lang="en"/>
              <a:t>Global Poverty Line :</a:t>
            </a:r>
            <a:r>
              <a:rPr lang="en" b="1"/>
              <a:t> </a:t>
            </a:r>
            <a:r>
              <a:rPr lang="en" b="1">
                <a:solidFill>
                  <a:srgbClr val="FF0000"/>
                </a:solidFill>
              </a:rPr>
              <a:t>$1.90</a:t>
            </a:r>
            <a:r>
              <a:rPr lang="en"/>
              <a:t> per person for one day.</a:t>
            </a:r>
            <a:endParaRPr/>
          </a:p>
          <a:p>
            <a:pPr marL="457200" lvl="0" indent="-342900" algn="l" rtl="0">
              <a:spcBef>
                <a:spcPts val="0"/>
              </a:spcBef>
              <a:spcAft>
                <a:spcPts val="0"/>
              </a:spcAft>
              <a:buSzPts val="1800"/>
              <a:buChar char="●"/>
            </a:pPr>
            <a:r>
              <a:rPr lang="en"/>
              <a:t>Understanding poverty can lead to:</a:t>
            </a:r>
            <a:endParaRPr/>
          </a:p>
          <a:p>
            <a:pPr marL="914400" lvl="1" indent="-317500" algn="l" rtl="0">
              <a:spcBef>
                <a:spcPts val="0"/>
              </a:spcBef>
              <a:spcAft>
                <a:spcPts val="0"/>
              </a:spcAft>
              <a:buSzPts val="1400"/>
              <a:buChar char="○"/>
            </a:pPr>
            <a:r>
              <a:rPr lang="en"/>
              <a:t>Informed policy making</a:t>
            </a:r>
            <a:endParaRPr/>
          </a:p>
          <a:p>
            <a:pPr marL="914400" lvl="1" indent="-317500" algn="l" rtl="0">
              <a:spcBef>
                <a:spcPts val="0"/>
              </a:spcBef>
              <a:spcAft>
                <a:spcPts val="0"/>
              </a:spcAft>
              <a:buSzPts val="1400"/>
              <a:buChar char="○"/>
            </a:pPr>
            <a:r>
              <a:rPr lang="en"/>
              <a:t>Targeted NGO and aid efforts.</a:t>
            </a:r>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1003077-F154-F242-8B5B-C435886A441D}"/>
              </a:ext>
            </a:extLst>
          </p:cNvPr>
          <p:cNvSpPr/>
          <p:nvPr/>
        </p:nvSpPr>
        <p:spPr>
          <a:xfrm>
            <a:off x="2895602" y="2197099"/>
            <a:ext cx="2133600" cy="109220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a:solidFill>
                  <a:schemeClr val="tx1"/>
                </a:solidFill>
              </a:rPr>
              <a:t>Policy Network</a:t>
            </a:r>
          </a:p>
        </p:txBody>
      </p:sp>
      <p:cxnSp>
        <p:nvCxnSpPr>
          <p:cNvPr id="6" name="Straight Arrow Connector 5">
            <a:extLst>
              <a:ext uri="{FF2B5EF4-FFF2-40B4-BE49-F238E27FC236}">
                <a16:creationId xmlns:a16="http://schemas.microsoft.com/office/drawing/2014/main" id="{3687EB66-67C5-0D4D-8B60-79F82273A032}"/>
              </a:ext>
            </a:extLst>
          </p:cNvPr>
          <p:cNvCxnSpPr>
            <a:cxnSpLocks/>
            <a:stCxn id="15" idx="3"/>
            <a:endCxn id="4" idx="1"/>
          </p:cNvCxnSpPr>
          <p:nvPr/>
        </p:nvCxnSpPr>
        <p:spPr>
          <a:xfrm>
            <a:off x="2543210" y="2736503"/>
            <a:ext cx="352393" cy="6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90CBCDB3-97D0-9549-8D00-69A5D21058DD}"/>
              </a:ext>
            </a:extLst>
          </p:cNvPr>
          <p:cNvCxnSpPr>
            <a:cxnSpLocks/>
            <a:stCxn id="4" idx="3"/>
          </p:cNvCxnSpPr>
          <p:nvPr/>
        </p:nvCxnSpPr>
        <p:spPr>
          <a:xfrm>
            <a:off x="5029203" y="2743199"/>
            <a:ext cx="3175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48A76150-9286-6141-8EE3-A1FD9E17D68A}"/>
              </a:ext>
            </a:extLst>
          </p:cNvPr>
          <p:cNvPicPr>
            <a:picLocks noChangeAspect="1"/>
          </p:cNvPicPr>
          <p:nvPr/>
        </p:nvPicPr>
        <p:blipFill>
          <a:blip r:embed="rId3"/>
          <a:stretch>
            <a:fillRect/>
          </a:stretch>
        </p:blipFill>
        <p:spPr>
          <a:xfrm>
            <a:off x="199770" y="1564783"/>
            <a:ext cx="2343440" cy="2343440"/>
          </a:xfrm>
          <a:prstGeom prst="rect">
            <a:avLst/>
          </a:prstGeom>
        </p:spPr>
      </p:pic>
      <p:pic>
        <p:nvPicPr>
          <p:cNvPr id="19" name="Picture 18" descr="A picture containing crossword puzzle, tiled, text, tile&#10;&#10;Description automatically generated">
            <a:extLst>
              <a:ext uri="{FF2B5EF4-FFF2-40B4-BE49-F238E27FC236}">
                <a16:creationId xmlns:a16="http://schemas.microsoft.com/office/drawing/2014/main" id="{241CF82E-D943-EB4A-9E19-B738A4EA38FC}"/>
              </a:ext>
            </a:extLst>
          </p:cNvPr>
          <p:cNvPicPr>
            <a:picLocks noChangeAspect="1"/>
          </p:cNvPicPr>
          <p:nvPr/>
        </p:nvPicPr>
        <p:blipFill>
          <a:blip r:embed="rId4"/>
          <a:stretch>
            <a:fillRect/>
          </a:stretch>
        </p:blipFill>
        <p:spPr>
          <a:xfrm>
            <a:off x="5346702" y="944435"/>
            <a:ext cx="3597528" cy="3597528"/>
          </a:xfrm>
          <a:prstGeom prst="rect">
            <a:avLst/>
          </a:prstGeom>
        </p:spPr>
      </p:pic>
      <p:pic>
        <p:nvPicPr>
          <p:cNvPr id="22" name="Picture 21" descr="A picture containing crossword puzzle, tiled, text, tile&#10;&#10;Description automatically generated">
            <a:extLst>
              <a:ext uri="{FF2B5EF4-FFF2-40B4-BE49-F238E27FC236}">
                <a16:creationId xmlns:a16="http://schemas.microsoft.com/office/drawing/2014/main" id="{453033EA-7DE3-0744-9C65-FCA21B437151}"/>
              </a:ext>
            </a:extLst>
          </p:cNvPr>
          <p:cNvPicPr>
            <a:picLocks noChangeAspect="1"/>
          </p:cNvPicPr>
          <p:nvPr/>
        </p:nvPicPr>
        <p:blipFill>
          <a:blip r:embed="rId4"/>
          <a:stretch>
            <a:fillRect/>
          </a:stretch>
        </p:blipFill>
        <p:spPr>
          <a:xfrm>
            <a:off x="228602" y="950785"/>
            <a:ext cx="3597528" cy="3597528"/>
          </a:xfrm>
          <a:prstGeom prst="rect">
            <a:avLst/>
          </a:prstGeom>
        </p:spPr>
      </p:pic>
      <p:sp>
        <p:nvSpPr>
          <p:cNvPr id="2" name="TextBox 1">
            <a:extLst>
              <a:ext uri="{FF2B5EF4-FFF2-40B4-BE49-F238E27FC236}">
                <a16:creationId xmlns:a16="http://schemas.microsoft.com/office/drawing/2014/main" id="{14B0FD27-AEF7-4A45-8A37-43F78C745553}"/>
              </a:ext>
            </a:extLst>
          </p:cNvPr>
          <p:cNvSpPr txBox="1"/>
          <p:nvPr/>
        </p:nvSpPr>
        <p:spPr>
          <a:xfrm>
            <a:off x="5947172" y="4548313"/>
            <a:ext cx="2636044" cy="253916"/>
          </a:xfrm>
          <a:prstGeom prst="rect">
            <a:avLst/>
          </a:prstGeom>
          <a:noFill/>
        </p:spPr>
        <p:txBody>
          <a:bodyPr wrap="square" rtlCol="0">
            <a:spAutoFit/>
          </a:bodyPr>
          <a:lstStyle/>
          <a:p>
            <a:r>
              <a:rPr lang="en-US" sz="1050"/>
              <a:t>Acquisition of High-Resolution Tiles</a:t>
            </a:r>
          </a:p>
        </p:txBody>
      </p:sp>
    </p:spTree>
    <p:extLst>
      <p:ext uri="{BB962C8B-B14F-4D97-AF65-F5344CB8AC3E}">
        <p14:creationId xmlns:p14="http://schemas.microsoft.com/office/powerpoint/2010/main" val="416499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4.44444E-6 L 0.5707 0.00278 " pathEditMode="relative" rAng="0" ptsTypes="AA">
                                      <p:cBhvr>
                                        <p:cTn id="6" dur="2000" fill="hold"/>
                                        <p:tgtEl>
                                          <p:spTgt spid="15"/>
                                        </p:tgtEl>
                                        <p:attrNameLst>
                                          <p:attrName>ppt_x</p:attrName>
                                          <p:attrName>ppt_y</p:attrName>
                                        </p:attrNameLst>
                                      </p:cBhvr>
                                      <p:rCtr x="28411" y="139"/>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rossword puzzle, tiled, text, tile&#10;&#10;Description automatically generated">
            <a:extLst>
              <a:ext uri="{FF2B5EF4-FFF2-40B4-BE49-F238E27FC236}">
                <a16:creationId xmlns:a16="http://schemas.microsoft.com/office/drawing/2014/main" id="{971BBAFA-246D-C145-9483-11F568FDAED0}"/>
              </a:ext>
            </a:extLst>
          </p:cNvPr>
          <p:cNvPicPr>
            <a:picLocks noChangeAspect="1"/>
          </p:cNvPicPr>
          <p:nvPr/>
        </p:nvPicPr>
        <p:blipFill>
          <a:blip r:embed="rId3"/>
          <a:stretch>
            <a:fillRect/>
          </a:stretch>
        </p:blipFill>
        <p:spPr>
          <a:xfrm>
            <a:off x="228602" y="950785"/>
            <a:ext cx="3597528" cy="3597528"/>
          </a:xfrm>
          <a:prstGeom prst="rect">
            <a:avLst/>
          </a:prstGeom>
        </p:spPr>
      </p:pic>
      <p:sp>
        <p:nvSpPr>
          <p:cNvPr id="2" name="Rectangle 1">
            <a:extLst>
              <a:ext uri="{FF2B5EF4-FFF2-40B4-BE49-F238E27FC236}">
                <a16:creationId xmlns:a16="http://schemas.microsoft.com/office/drawing/2014/main" id="{80C46BEB-AF93-194B-941C-6805003E2FD6}"/>
              </a:ext>
            </a:extLst>
          </p:cNvPr>
          <p:cNvSpPr/>
          <p:nvPr/>
        </p:nvSpPr>
        <p:spPr>
          <a:xfrm>
            <a:off x="1346198" y="1422401"/>
            <a:ext cx="114300" cy="127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 name="Picture 4">
            <a:extLst>
              <a:ext uri="{FF2B5EF4-FFF2-40B4-BE49-F238E27FC236}">
                <a16:creationId xmlns:a16="http://schemas.microsoft.com/office/drawing/2014/main" id="{01BB1AE6-7517-CD44-8E86-621CBE07634A}"/>
              </a:ext>
            </a:extLst>
          </p:cNvPr>
          <p:cNvPicPr>
            <a:picLocks noChangeAspect="1"/>
          </p:cNvPicPr>
          <p:nvPr/>
        </p:nvPicPr>
        <p:blipFill>
          <a:blip r:embed="rId4"/>
          <a:stretch>
            <a:fillRect/>
          </a:stretch>
        </p:blipFill>
        <p:spPr>
          <a:xfrm>
            <a:off x="4943725" y="1095375"/>
            <a:ext cx="3308348" cy="3308348"/>
          </a:xfrm>
          <a:prstGeom prst="rect">
            <a:avLst/>
          </a:prstGeom>
        </p:spPr>
      </p:pic>
      <p:cxnSp>
        <p:nvCxnSpPr>
          <p:cNvPr id="8" name="Straight Arrow Connector 7">
            <a:extLst>
              <a:ext uri="{FF2B5EF4-FFF2-40B4-BE49-F238E27FC236}">
                <a16:creationId xmlns:a16="http://schemas.microsoft.com/office/drawing/2014/main" id="{5BDD7A1F-B260-FF47-BD36-15CE5C7D4D9B}"/>
              </a:ext>
            </a:extLst>
          </p:cNvPr>
          <p:cNvCxnSpPr>
            <a:cxnSpLocks/>
            <a:stCxn id="2" idx="3"/>
          </p:cNvCxnSpPr>
          <p:nvPr/>
        </p:nvCxnSpPr>
        <p:spPr>
          <a:xfrm flipV="1">
            <a:off x="1460498" y="1095375"/>
            <a:ext cx="3483228" cy="39052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60DAE46-76CB-034F-9C45-BB820A2F0939}"/>
              </a:ext>
            </a:extLst>
          </p:cNvPr>
          <p:cNvCxnSpPr>
            <a:cxnSpLocks/>
          </p:cNvCxnSpPr>
          <p:nvPr/>
        </p:nvCxnSpPr>
        <p:spPr>
          <a:xfrm>
            <a:off x="1460498" y="1485900"/>
            <a:ext cx="3483228" cy="2917823"/>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E5A67557-18A1-F54E-B4D2-C09146B31CBC}"/>
              </a:ext>
            </a:extLst>
          </p:cNvPr>
          <p:cNvSpPr txBox="1"/>
          <p:nvPr/>
        </p:nvSpPr>
        <p:spPr>
          <a:xfrm>
            <a:off x="5602807" y="4409813"/>
            <a:ext cx="1990185" cy="253916"/>
          </a:xfrm>
          <a:prstGeom prst="rect">
            <a:avLst/>
          </a:prstGeom>
          <a:noFill/>
        </p:spPr>
        <p:txBody>
          <a:bodyPr wrap="square" rtlCol="0">
            <a:spAutoFit/>
          </a:bodyPr>
          <a:lstStyle/>
          <a:p>
            <a:pPr algn="ctr"/>
            <a:r>
              <a:rPr lang="en-US" sz="1050"/>
              <a:t>A High-Resolution Tile</a:t>
            </a:r>
          </a:p>
        </p:txBody>
      </p:sp>
    </p:spTree>
    <p:extLst>
      <p:ext uri="{BB962C8B-B14F-4D97-AF65-F5344CB8AC3E}">
        <p14:creationId xmlns:p14="http://schemas.microsoft.com/office/powerpoint/2010/main" val="3685479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140083-173B-8440-BC79-DD78D35F6C2A}"/>
              </a:ext>
            </a:extLst>
          </p:cNvPr>
          <p:cNvPicPr>
            <a:picLocks noChangeAspect="1"/>
          </p:cNvPicPr>
          <p:nvPr/>
        </p:nvPicPr>
        <p:blipFill>
          <a:blip r:embed="rId3"/>
          <a:stretch>
            <a:fillRect/>
          </a:stretch>
        </p:blipFill>
        <p:spPr>
          <a:xfrm>
            <a:off x="373192" y="1095375"/>
            <a:ext cx="3308348" cy="3308348"/>
          </a:xfrm>
          <a:prstGeom prst="rect">
            <a:avLst/>
          </a:prstGeom>
        </p:spPr>
      </p:pic>
      <p:sp>
        <p:nvSpPr>
          <p:cNvPr id="3" name="Rounded Rectangle 2">
            <a:extLst>
              <a:ext uri="{FF2B5EF4-FFF2-40B4-BE49-F238E27FC236}">
                <a16:creationId xmlns:a16="http://schemas.microsoft.com/office/drawing/2014/main" id="{E5957136-E111-F34C-8E24-26DC52F9051D}"/>
              </a:ext>
            </a:extLst>
          </p:cNvPr>
          <p:cNvSpPr/>
          <p:nvPr/>
        </p:nvSpPr>
        <p:spPr>
          <a:xfrm>
            <a:off x="4014579" y="2444020"/>
            <a:ext cx="1348153" cy="611057"/>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a:solidFill>
                  <a:schemeClr val="tx1"/>
                </a:solidFill>
              </a:rPr>
              <a:t>Object Detector</a:t>
            </a:r>
          </a:p>
        </p:txBody>
      </p:sp>
      <p:cxnSp>
        <p:nvCxnSpPr>
          <p:cNvPr id="6" name="Straight Arrow Connector 5">
            <a:extLst>
              <a:ext uri="{FF2B5EF4-FFF2-40B4-BE49-F238E27FC236}">
                <a16:creationId xmlns:a16="http://schemas.microsoft.com/office/drawing/2014/main" id="{34B7AEE2-ADD4-7144-816A-17AC39A12723}"/>
              </a:ext>
            </a:extLst>
          </p:cNvPr>
          <p:cNvCxnSpPr>
            <a:stCxn id="2" idx="3"/>
            <a:endCxn id="3" idx="1"/>
          </p:cNvCxnSpPr>
          <p:nvPr/>
        </p:nvCxnSpPr>
        <p:spPr>
          <a:xfrm>
            <a:off x="3681541" y="2749549"/>
            <a:ext cx="3330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392339D-A6A9-BA4D-8FA5-7A75D778459D}"/>
              </a:ext>
            </a:extLst>
          </p:cNvPr>
          <p:cNvCxnSpPr>
            <a:cxnSpLocks/>
            <a:stCxn id="3" idx="3"/>
            <a:endCxn id="4" idx="1"/>
          </p:cNvCxnSpPr>
          <p:nvPr/>
        </p:nvCxnSpPr>
        <p:spPr>
          <a:xfrm>
            <a:off x="5362731" y="2749549"/>
            <a:ext cx="2340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109812B0-D82A-5748-9236-3083CE9A31C4}"/>
              </a:ext>
            </a:extLst>
          </p:cNvPr>
          <p:cNvGrpSpPr/>
          <p:nvPr/>
        </p:nvGrpSpPr>
        <p:grpSpPr>
          <a:xfrm>
            <a:off x="5596795" y="1095375"/>
            <a:ext cx="3308348" cy="3308348"/>
            <a:chOff x="7462393" y="1460500"/>
            <a:chExt cx="4411130" cy="4411130"/>
          </a:xfrm>
        </p:grpSpPr>
        <p:pic>
          <p:nvPicPr>
            <p:cNvPr id="4" name="Picture 3">
              <a:extLst>
                <a:ext uri="{FF2B5EF4-FFF2-40B4-BE49-F238E27FC236}">
                  <a16:creationId xmlns:a16="http://schemas.microsoft.com/office/drawing/2014/main" id="{B70BBC8B-558B-7141-B0F6-ED9B5FE2BB82}"/>
                </a:ext>
              </a:extLst>
            </p:cNvPr>
            <p:cNvPicPr>
              <a:picLocks noChangeAspect="1"/>
            </p:cNvPicPr>
            <p:nvPr/>
          </p:nvPicPr>
          <p:blipFill>
            <a:blip r:embed="rId3"/>
            <a:stretch>
              <a:fillRect/>
            </a:stretch>
          </p:blipFill>
          <p:spPr>
            <a:xfrm>
              <a:off x="7462393" y="1460500"/>
              <a:ext cx="4411130" cy="4411130"/>
            </a:xfrm>
            <a:prstGeom prst="rect">
              <a:avLst/>
            </a:prstGeom>
          </p:spPr>
        </p:pic>
        <p:sp>
          <p:nvSpPr>
            <p:cNvPr id="11" name="Rectangle 10">
              <a:extLst>
                <a:ext uri="{FF2B5EF4-FFF2-40B4-BE49-F238E27FC236}">
                  <a16:creationId xmlns:a16="http://schemas.microsoft.com/office/drawing/2014/main" id="{743BD2B0-1D0E-5943-A82B-6CDAF340D719}"/>
                </a:ext>
              </a:extLst>
            </p:cNvPr>
            <p:cNvSpPr/>
            <p:nvPr/>
          </p:nvSpPr>
          <p:spPr>
            <a:xfrm>
              <a:off x="7854845" y="2203554"/>
              <a:ext cx="404735" cy="3897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6044E128-4646-1E42-927F-028885179E61}"/>
                </a:ext>
              </a:extLst>
            </p:cNvPr>
            <p:cNvSpPr/>
            <p:nvPr/>
          </p:nvSpPr>
          <p:spPr>
            <a:xfrm>
              <a:off x="10030918" y="1591456"/>
              <a:ext cx="327286" cy="342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6DAF97AB-084C-1044-B383-DB8804C72A24}"/>
                </a:ext>
              </a:extLst>
            </p:cNvPr>
            <p:cNvSpPr/>
            <p:nvPr/>
          </p:nvSpPr>
          <p:spPr>
            <a:xfrm>
              <a:off x="10030918" y="2748197"/>
              <a:ext cx="327286" cy="3422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F902CE8B-869D-1546-8D28-2A4BD101AC40}"/>
                </a:ext>
              </a:extLst>
            </p:cNvPr>
            <p:cNvSpPr/>
            <p:nvPr/>
          </p:nvSpPr>
          <p:spPr>
            <a:xfrm>
              <a:off x="8295631" y="2994077"/>
              <a:ext cx="327286" cy="4349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a:extLst>
                <a:ext uri="{FF2B5EF4-FFF2-40B4-BE49-F238E27FC236}">
                  <a16:creationId xmlns:a16="http://schemas.microsoft.com/office/drawing/2014/main" id="{8130A7C8-0C78-7442-AB02-A53ADC20C93C}"/>
                </a:ext>
              </a:extLst>
            </p:cNvPr>
            <p:cNvSpPr/>
            <p:nvPr/>
          </p:nvSpPr>
          <p:spPr>
            <a:xfrm>
              <a:off x="8801724" y="4649448"/>
              <a:ext cx="582119" cy="7480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BEBE1E1C-35DC-9B4A-90FC-533CA196A2C5}"/>
                </a:ext>
              </a:extLst>
            </p:cNvPr>
            <p:cNvSpPr/>
            <p:nvPr/>
          </p:nvSpPr>
          <p:spPr>
            <a:xfrm>
              <a:off x="9776085" y="4649449"/>
              <a:ext cx="582119" cy="61709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18">
              <a:extLst>
                <a:ext uri="{FF2B5EF4-FFF2-40B4-BE49-F238E27FC236}">
                  <a16:creationId xmlns:a16="http://schemas.microsoft.com/office/drawing/2014/main" id="{EEFEB55F-6D8A-9449-A14D-92B2EC5F6AE5}"/>
                </a:ext>
              </a:extLst>
            </p:cNvPr>
            <p:cNvSpPr/>
            <p:nvPr/>
          </p:nvSpPr>
          <p:spPr>
            <a:xfrm>
              <a:off x="7712438" y="4626963"/>
              <a:ext cx="801975" cy="2298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D421CEF2-A6F1-F541-BD8B-A6A6D45A24F5}"/>
                </a:ext>
              </a:extLst>
            </p:cNvPr>
            <p:cNvSpPr/>
            <p:nvPr/>
          </p:nvSpPr>
          <p:spPr>
            <a:xfrm>
              <a:off x="7672289" y="3706558"/>
              <a:ext cx="801975" cy="2298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a:extLst>
                <a:ext uri="{FF2B5EF4-FFF2-40B4-BE49-F238E27FC236}">
                  <a16:creationId xmlns:a16="http://schemas.microsoft.com/office/drawing/2014/main" id="{9AE26D86-0EDF-4C47-8AE4-955A9EE590AB}"/>
                </a:ext>
              </a:extLst>
            </p:cNvPr>
            <p:cNvSpPr/>
            <p:nvPr/>
          </p:nvSpPr>
          <p:spPr>
            <a:xfrm>
              <a:off x="8460696" y="3950629"/>
              <a:ext cx="222181" cy="6463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a:extLst>
                <a:ext uri="{FF2B5EF4-FFF2-40B4-BE49-F238E27FC236}">
                  <a16:creationId xmlns:a16="http://schemas.microsoft.com/office/drawing/2014/main" id="{1C270447-7E01-6E43-993F-B828ED8A0F67}"/>
                </a:ext>
              </a:extLst>
            </p:cNvPr>
            <p:cNvSpPr/>
            <p:nvPr/>
          </p:nvSpPr>
          <p:spPr>
            <a:xfrm>
              <a:off x="7628999" y="3936408"/>
              <a:ext cx="222181" cy="7833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321344A3-454F-7340-B2E1-07299EBA7433}"/>
                </a:ext>
              </a:extLst>
            </p:cNvPr>
            <p:cNvSpPr/>
            <p:nvPr/>
          </p:nvSpPr>
          <p:spPr>
            <a:xfrm>
              <a:off x="9703981" y="3429000"/>
              <a:ext cx="399390" cy="3137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Rectangle 23">
              <a:extLst>
                <a:ext uri="{FF2B5EF4-FFF2-40B4-BE49-F238E27FC236}">
                  <a16:creationId xmlns:a16="http://schemas.microsoft.com/office/drawing/2014/main" id="{24EDB320-AEEE-5447-97DD-D4ECC7B23D7B}"/>
                </a:ext>
              </a:extLst>
            </p:cNvPr>
            <p:cNvSpPr/>
            <p:nvPr/>
          </p:nvSpPr>
          <p:spPr>
            <a:xfrm>
              <a:off x="10991747" y="2944912"/>
              <a:ext cx="399390" cy="31378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AFAE5609-ACCB-5A4F-99F2-8F1DB712248E}"/>
                </a:ext>
              </a:extLst>
            </p:cNvPr>
            <p:cNvSpPr/>
            <p:nvPr/>
          </p:nvSpPr>
          <p:spPr>
            <a:xfrm>
              <a:off x="10351056" y="5109653"/>
              <a:ext cx="202019" cy="28784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a:extLst>
                <a:ext uri="{FF2B5EF4-FFF2-40B4-BE49-F238E27FC236}">
                  <a16:creationId xmlns:a16="http://schemas.microsoft.com/office/drawing/2014/main" id="{D0FAAEAA-A653-414B-9144-E7AD7E2E3CC8}"/>
                </a:ext>
              </a:extLst>
            </p:cNvPr>
            <p:cNvSpPr/>
            <p:nvPr/>
          </p:nvSpPr>
          <p:spPr>
            <a:xfrm>
              <a:off x="11009237" y="3599307"/>
              <a:ext cx="399390" cy="4741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a:extLst>
                <a:ext uri="{FF2B5EF4-FFF2-40B4-BE49-F238E27FC236}">
                  <a16:creationId xmlns:a16="http://schemas.microsoft.com/office/drawing/2014/main" id="{8D74BC70-6BD1-5C48-AB4B-6624C0119E4D}"/>
                </a:ext>
              </a:extLst>
            </p:cNvPr>
            <p:cNvSpPr/>
            <p:nvPr/>
          </p:nvSpPr>
          <p:spPr>
            <a:xfrm>
              <a:off x="10577020" y="3950629"/>
              <a:ext cx="399390" cy="4741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586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Schematic Overview of the Proposed Approach</a:t>
            </a:r>
            <a:endParaRPr sz="2500" dirty="0"/>
          </a:p>
        </p:txBody>
      </p:sp>
      <p:pic>
        <p:nvPicPr>
          <p:cNvPr id="10" name="Picture 9">
            <a:extLst>
              <a:ext uri="{FF2B5EF4-FFF2-40B4-BE49-F238E27FC236}">
                <a16:creationId xmlns:a16="http://schemas.microsoft.com/office/drawing/2014/main" id="{073B68E8-FA5B-CB48-8054-427C273D6A43}"/>
              </a:ext>
            </a:extLst>
          </p:cNvPr>
          <p:cNvPicPr>
            <a:picLocks noChangeAspect="1"/>
          </p:cNvPicPr>
          <p:nvPr/>
        </p:nvPicPr>
        <p:blipFill>
          <a:blip r:embed="rId3"/>
          <a:stretch>
            <a:fillRect/>
          </a:stretch>
        </p:blipFill>
        <p:spPr>
          <a:xfrm>
            <a:off x="360381" y="1281451"/>
            <a:ext cx="8423238" cy="2939720"/>
          </a:xfrm>
          <a:prstGeom prst="rect">
            <a:avLst/>
          </a:prstGeom>
        </p:spPr>
      </p:pic>
    </p:spTree>
    <p:extLst>
      <p:ext uri="{BB962C8B-B14F-4D97-AF65-F5344CB8AC3E}">
        <p14:creationId xmlns:p14="http://schemas.microsoft.com/office/powerpoint/2010/main" val="3079087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Experimental Results</a:t>
            </a:r>
            <a:endParaRPr sz="2500" dirty="0"/>
          </a:p>
        </p:txBody>
      </p:sp>
      <p:pic>
        <p:nvPicPr>
          <p:cNvPr id="3" name="Picture 2">
            <a:extLst>
              <a:ext uri="{FF2B5EF4-FFF2-40B4-BE49-F238E27FC236}">
                <a16:creationId xmlns:a16="http://schemas.microsoft.com/office/drawing/2014/main" id="{EE883AB7-2D01-CA42-A8C5-FC243575B20B}"/>
              </a:ext>
            </a:extLst>
          </p:cNvPr>
          <p:cNvPicPr>
            <a:picLocks noChangeAspect="1"/>
          </p:cNvPicPr>
          <p:nvPr/>
        </p:nvPicPr>
        <p:blipFill>
          <a:blip r:embed="rId3"/>
          <a:stretch>
            <a:fillRect/>
          </a:stretch>
        </p:blipFill>
        <p:spPr>
          <a:xfrm>
            <a:off x="527125" y="879440"/>
            <a:ext cx="7831567" cy="3819035"/>
          </a:xfrm>
          <a:prstGeom prst="rect">
            <a:avLst/>
          </a:prstGeom>
        </p:spPr>
      </p:pic>
    </p:spTree>
    <p:extLst>
      <p:ext uri="{BB962C8B-B14F-4D97-AF65-F5344CB8AC3E}">
        <p14:creationId xmlns:p14="http://schemas.microsoft.com/office/powerpoint/2010/main" val="3248827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Experimental Results</a:t>
            </a:r>
            <a:endParaRPr sz="2500" dirty="0"/>
          </a:p>
        </p:txBody>
      </p:sp>
      <p:pic>
        <p:nvPicPr>
          <p:cNvPr id="4" name="Picture 3">
            <a:extLst>
              <a:ext uri="{FF2B5EF4-FFF2-40B4-BE49-F238E27FC236}">
                <a16:creationId xmlns:a16="http://schemas.microsoft.com/office/drawing/2014/main" id="{DCDD4960-7866-6541-84EE-72A118F24B0C}"/>
              </a:ext>
            </a:extLst>
          </p:cNvPr>
          <p:cNvPicPr>
            <a:picLocks noChangeAspect="1"/>
          </p:cNvPicPr>
          <p:nvPr/>
        </p:nvPicPr>
        <p:blipFill>
          <a:blip r:embed="rId3"/>
          <a:stretch>
            <a:fillRect/>
          </a:stretch>
        </p:blipFill>
        <p:spPr>
          <a:xfrm>
            <a:off x="0" y="1390552"/>
            <a:ext cx="9144000" cy="2362396"/>
          </a:xfrm>
          <a:prstGeom prst="rect">
            <a:avLst/>
          </a:prstGeom>
        </p:spPr>
      </p:pic>
    </p:spTree>
    <p:extLst>
      <p:ext uri="{BB962C8B-B14F-4D97-AF65-F5344CB8AC3E}">
        <p14:creationId xmlns:p14="http://schemas.microsoft.com/office/powerpoint/2010/main" val="3576896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dirty="0"/>
              <a:t>Performance/Sampling Trade-off.</a:t>
            </a:r>
            <a:endParaRPr sz="2500" dirty="0"/>
          </a:p>
        </p:txBody>
      </p:sp>
      <p:pic>
        <p:nvPicPr>
          <p:cNvPr id="2" name="Picture 1">
            <a:extLst>
              <a:ext uri="{FF2B5EF4-FFF2-40B4-BE49-F238E27FC236}">
                <a16:creationId xmlns:a16="http://schemas.microsoft.com/office/drawing/2014/main" id="{B9759019-0915-0C4A-B105-F9F652DC3092}"/>
              </a:ext>
            </a:extLst>
          </p:cNvPr>
          <p:cNvPicPr>
            <a:picLocks noChangeAspect="1"/>
          </p:cNvPicPr>
          <p:nvPr/>
        </p:nvPicPr>
        <p:blipFill>
          <a:blip r:embed="rId3"/>
          <a:stretch>
            <a:fillRect/>
          </a:stretch>
        </p:blipFill>
        <p:spPr>
          <a:xfrm>
            <a:off x="2120900" y="1270000"/>
            <a:ext cx="4902200" cy="2603500"/>
          </a:xfrm>
          <a:prstGeom prst="rect">
            <a:avLst/>
          </a:prstGeom>
        </p:spPr>
      </p:pic>
    </p:spTree>
    <p:extLst>
      <p:ext uri="{BB962C8B-B14F-4D97-AF65-F5344CB8AC3E}">
        <p14:creationId xmlns:p14="http://schemas.microsoft.com/office/powerpoint/2010/main" val="283408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4F8F4-F9FC-6048-9A63-F1C9E599F300}"/>
              </a:ext>
            </a:extLst>
          </p:cNvPr>
          <p:cNvSpPr>
            <a:spLocks noGrp="1"/>
          </p:cNvSpPr>
          <p:nvPr>
            <p:ph type="title"/>
          </p:nvPr>
        </p:nvSpPr>
        <p:spPr/>
        <p:txBody>
          <a:bodyPr/>
          <a:lstStyle/>
          <a:p>
            <a:r>
              <a:rPr lang="en-US" dirty="0"/>
              <a:t>Interpretability</a:t>
            </a:r>
          </a:p>
        </p:txBody>
      </p:sp>
      <p:pic>
        <p:nvPicPr>
          <p:cNvPr id="4" name="Picture 3">
            <a:extLst>
              <a:ext uri="{FF2B5EF4-FFF2-40B4-BE49-F238E27FC236}">
                <a16:creationId xmlns:a16="http://schemas.microsoft.com/office/drawing/2014/main" id="{2E3F514F-7E3D-BC4A-B122-D3C72DD7ED4F}"/>
              </a:ext>
            </a:extLst>
          </p:cNvPr>
          <p:cNvPicPr>
            <a:picLocks noChangeAspect="1"/>
          </p:cNvPicPr>
          <p:nvPr/>
        </p:nvPicPr>
        <p:blipFill>
          <a:blip r:embed="rId3"/>
          <a:stretch>
            <a:fillRect/>
          </a:stretch>
        </p:blipFill>
        <p:spPr>
          <a:xfrm>
            <a:off x="0" y="1371964"/>
            <a:ext cx="9144000" cy="2399572"/>
          </a:xfrm>
          <a:prstGeom prst="rect">
            <a:avLst/>
          </a:prstGeom>
        </p:spPr>
      </p:pic>
    </p:spTree>
    <p:extLst>
      <p:ext uri="{BB962C8B-B14F-4D97-AF65-F5344CB8AC3E}">
        <p14:creationId xmlns:p14="http://schemas.microsoft.com/office/powerpoint/2010/main" val="2089493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4F8F4-F9FC-6048-9A63-F1C9E599F300}"/>
              </a:ext>
            </a:extLst>
          </p:cNvPr>
          <p:cNvSpPr>
            <a:spLocks noGrp="1"/>
          </p:cNvSpPr>
          <p:nvPr>
            <p:ph type="title"/>
          </p:nvPr>
        </p:nvSpPr>
        <p:spPr/>
        <p:txBody>
          <a:bodyPr/>
          <a:lstStyle/>
          <a:p>
            <a:r>
              <a:rPr lang="en-US" dirty="0"/>
              <a:t>Cost Saving</a:t>
            </a:r>
          </a:p>
        </p:txBody>
      </p:sp>
      <p:sp>
        <p:nvSpPr>
          <p:cNvPr id="3" name="Text Placeholder 2">
            <a:extLst>
              <a:ext uri="{FF2B5EF4-FFF2-40B4-BE49-F238E27FC236}">
                <a16:creationId xmlns:a16="http://schemas.microsoft.com/office/drawing/2014/main" id="{26F8761B-A80E-9E47-B8B5-9B34DE41C25D}"/>
              </a:ext>
            </a:extLst>
          </p:cNvPr>
          <p:cNvSpPr>
            <a:spLocks noGrp="1"/>
          </p:cNvSpPr>
          <p:nvPr>
            <p:ph type="body" idx="1"/>
          </p:nvPr>
        </p:nvSpPr>
        <p:spPr/>
        <p:txBody>
          <a:bodyPr/>
          <a:lstStyle/>
          <a:p>
            <a:r>
              <a:rPr lang="en-US" dirty="0"/>
              <a:t>Current pricing for high-resolution (30cm) RGB imagery is 10-20$ per km</a:t>
            </a:r>
            <a:r>
              <a:rPr lang="en-US" baseline="30000" dirty="0"/>
              <a:t>2</a:t>
            </a:r>
            <a:r>
              <a:rPr lang="en-US" dirty="0"/>
              <a:t>.</a:t>
            </a:r>
          </a:p>
          <a:p>
            <a:endParaRPr lang="en-US" dirty="0"/>
          </a:p>
          <a:p>
            <a:endParaRPr lang="en-US" dirty="0"/>
          </a:p>
          <a:p>
            <a:r>
              <a:rPr lang="en-US" dirty="0"/>
              <a:t>Given that Uganda is 240K km</a:t>
            </a:r>
            <a:r>
              <a:rPr lang="en-US" baseline="30000" dirty="0"/>
              <a:t>2</a:t>
            </a:r>
            <a:r>
              <a:rPr lang="en-US" dirty="0"/>
              <a:t> in land area, creating a poverty map using our method would save roughly $2.9 million if imagery costs $15 per km</a:t>
            </a:r>
            <a:r>
              <a:rPr lang="en-US" baseline="30000" dirty="0"/>
              <a:t>2</a:t>
            </a:r>
            <a:r>
              <a:rPr lang="en-US" dirty="0"/>
              <a:t>. </a:t>
            </a:r>
          </a:p>
          <a:p>
            <a:endParaRPr lang="en-US" dirty="0"/>
          </a:p>
          <a:p>
            <a:endParaRPr lang="en-US" dirty="0"/>
          </a:p>
          <a:p>
            <a:r>
              <a:rPr lang="en-US" dirty="0"/>
              <a:t>This represents a potentially large cost saving if our approach is scaled at country or continent scale.</a:t>
            </a:r>
          </a:p>
        </p:txBody>
      </p:sp>
    </p:spTree>
    <p:extLst>
      <p:ext uri="{BB962C8B-B14F-4D97-AF65-F5344CB8AC3E}">
        <p14:creationId xmlns:p14="http://schemas.microsoft.com/office/powerpoint/2010/main" val="4156226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8F7E-0AE8-CB48-AF85-B11092D4AF2C}"/>
              </a:ext>
            </a:extLst>
          </p:cNvPr>
          <p:cNvSpPr>
            <a:spLocks noGrp="1"/>
          </p:cNvSpPr>
          <p:nvPr>
            <p:ph type="title"/>
          </p:nvPr>
        </p:nvSpPr>
        <p:spPr/>
        <p:txBody>
          <a:bodyPr/>
          <a:lstStyle/>
          <a:p>
            <a:r>
              <a:rPr lang="en-US" dirty="0"/>
              <a:t>Visualization</a:t>
            </a:r>
          </a:p>
        </p:txBody>
      </p:sp>
      <p:pic>
        <p:nvPicPr>
          <p:cNvPr id="4" name="Picture 3">
            <a:extLst>
              <a:ext uri="{FF2B5EF4-FFF2-40B4-BE49-F238E27FC236}">
                <a16:creationId xmlns:a16="http://schemas.microsoft.com/office/drawing/2014/main" id="{6DECCAA0-0F67-5447-BBBA-A64C8F0DDA27}"/>
              </a:ext>
            </a:extLst>
          </p:cNvPr>
          <p:cNvPicPr>
            <a:picLocks noChangeAspect="1"/>
          </p:cNvPicPr>
          <p:nvPr/>
        </p:nvPicPr>
        <p:blipFill>
          <a:blip r:embed="rId3"/>
          <a:stretch>
            <a:fillRect/>
          </a:stretch>
        </p:blipFill>
        <p:spPr>
          <a:xfrm>
            <a:off x="2753419" y="1017725"/>
            <a:ext cx="3637162" cy="3914940"/>
          </a:xfrm>
          <a:prstGeom prst="rect">
            <a:avLst/>
          </a:prstGeom>
        </p:spPr>
      </p:pic>
    </p:spTree>
    <p:extLst>
      <p:ext uri="{BB962C8B-B14F-4D97-AF65-F5344CB8AC3E}">
        <p14:creationId xmlns:p14="http://schemas.microsoft.com/office/powerpoint/2010/main" val="973451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grpSp>
        <p:nvGrpSpPr>
          <p:cNvPr id="63" name="Google Shape;63;p14"/>
          <p:cNvGrpSpPr/>
          <p:nvPr/>
        </p:nvGrpSpPr>
        <p:grpSpPr>
          <a:xfrm>
            <a:off x="218625" y="1119625"/>
            <a:ext cx="3336000" cy="3596375"/>
            <a:chOff x="142425" y="1348225"/>
            <a:chExt cx="3336000" cy="3596375"/>
          </a:xfrm>
        </p:grpSpPr>
        <p:pic>
          <p:nvPicPr>
            <p:cNvPr id="64" name="Google Shape;64;p14"/>
            <p:cNvPicPr preferRelativeResize="0"/>
            <p:nvPr/>
          </p:nvPicPr>
          <p:blipFill>
            <a:blip r:embed="rId3">
              <a:alphaModFix/>
            </a:blip>
            <a:stretch>
              <a:fillRect/>
            </a:stretch>
          </p:blipFill>
          <p:spPr>
            <a:xfrm>
              <a:off x="142425" y="1544900"/>
              <a:ext cx="3171401" cy="3372176"/>
            </a:xfrm>
            <a:prstGeom prst="rect">
              <a:avLst/>
            </a:prstGeom>
            <a:noFill/>
            <a:ln>
              <a:noFill/>
            </a:ln>
          </p:spPr>
        </p:pic>
        <p:sp>
          <p:nvSpPr>
            <p:cNvPr id="65" name="Google Shape;65;p14"/>
            <p:cNvSpPr/>
            <p:nvPr/>
          </p:nvSpPr>
          <p:spPr>
            <a:xfrm>
              <a:off x="3062025" y="3395100"/>
              <a:ext cx="416400" cy="154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txBox="1"/>
            <p:nvPr/>
          </p:nvSpPr>
          <p:spPr>
            <a:xfrm>
              <a:off x="1437750" y="1348225"/>
              <a:ext cx="10038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Courier New"/>
                  <a:ea typeface="Courier New"/>
                  <a:cs typeface="Courier New"/>
                  <a:sym typeface="Courier New"/>
                </a:rPr>
                <a:t>Uganda</a:t>
              </a:r>
              <a:endParaRPr b="1" i="1">
                <a:latin typeface="Courier New"/>
                <a:ea typeface="Courier New"/>
                <a:cs typeface="Courier New"/>
                <a:sym typeface="Courier New"/>
              </a:endParaRPr>
            </a:p>
          </p:txBody>
        </p:sp>
      </p:grpSp>
      <p:sp>
        <p:nvSpPr>
          <p:cNvPr id="67" name="Google Shape;67;p14"/>
          <p:cNvSpPr/>
          <p:nvPr/>
        </p:nvSpPr>
        <p:spPr>
          <a:xfrm>
            <a:off x="3684775" y="2286425"/>
            <a:ext cx="2374800" cy="5727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Representation</a:t>
            </a:r>
            <a:endParaRPr sz="1200" b="1"/>
          </a:p>
          <a:p>
            <a:pPr marL="0" lvl="0" indent="0" algn="ctr" rtl="0">
              <a:spcBef>
                <a:spcPts val="0"/>
              </a:spcBef>
              <a:spcAft>
                <a:spcPts val="0"/>
              </a:spcAft>
              <a:buNone/>
            </a:pPr>
            <a:r>
              <a:rPr lang="en" sz="800" b="1"/>
              <a:t>(Satellite, Nightlight Images, Wikipedia etc.)</a:t>
            </a:r>
            <a:endParaRPr sz="800" b="1"/>
          </a:p>
        </p:txBody>
      </p:sp>
      <p:cxnSp>
        <p:nvCxnSpPr>
          <p:cNvPr id="68" name="Google Shape;68;p14"/>
          <p:cNvCxnSpPr>
            <a:stCxn id="69" idx="6"/>
            <a:endCxn id="67" idx="1"/>
          </p:cNvCxnSpPr>
          <p:nvPr/>
        </p:nvCxnSpPr>
        <p:spPr>
          <a:xfrm>
            <a:off x="3029900" y="2458950"/>
            <a:ext cx="654900" cy="113700"/>
          </a:xfrm>
          <a:prstGeom prst="straightConnector1">
            <a:avLst/>
          </a:prstGeom>
          <a:noFill/>
          <a:ln w="9525" cap="flat" cmpd="sng">
            <a:solidFill>
              <a:schemeClr val="dk2"/>
            </a:solidFill>
            <a:prstDash val="solid"/>
            <a:round/>
            <a:headEnd type="none" w="med" len="med"/>
            <a:tailEnd type="triangle" w="med" len="med"/>
          </a:ln>
        </p:spPr>
      </p:cxnSp>
      <p:sp>
        <p:nvSpPr>
          <p:cNvPr id="69" name="Google Shape;69;p14"/>
          <p:cNvSpPr/>
          <p:nvPr/>
        </p:nvSpPr>
        <p:spPr>
          <a:xfrm>
            <a:off x="2863400" y="2377950"/>
            <a:ext cx="166500" cy="162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6450075" y="2286425"/>
            <a:ext cx="1239300" cy="5727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Build a Machine Learning Model</a:t>
            </a:r>
            <a:endParaRPr sz="1000" b="1"/>
          </a:p>
        </p:txBody>
      </p:sp>
      <p:cxnSp>
        <p:nvCxnSpPr>
          <p:cNvPr id="71" name="Google Shape;71;p14"/>
          <p:cNvCxnSpPr>
            <a:stCxn id="67" idx="3"/>
            <a:endCxn id="70" idx="1"/>
          </p:cNvCxnSpPr>
          <p:nvPr/>
        </p:nvCxnSpPr>
        <p:spPr>
          <a:xfrm>
            <a:off x="6059575" y="2572775"/>
            <a:ext cx="390600" cy="0"/>
          </a:xfrm>
          <a:prstGeom prst="straightConnector1">
            <a:avLst/>
          </a:prstGeom>
          <a:noFill/>
          <a:ln w="9525" cap="flat" cmpd="sng">
            <a:solidFill>
              <a:schemeClr val="dk2"/>
            </a:solidFill>
            <a:prstDash val="solid"/>
            <a:round/>
            <a:headEnd type="none" w="med" len="med"/>
            <a:tailEnd type="triangle" w="med" len="med"/>
          </a:ln>
        </p:spPr>
      </p:cxnSp>
      <p:pic>
        <p:nvPicPr>
          <p:cNvPr id="72" name="Google Shape;72;p14"/>
          <p:cNvPicPr preferRelativeResize="0"/>
          <p:nvPr/>
        </p:nvPicPr>
        <p:blipFill rotWithShape="1">
          <a:blip r:embed="rId4">
            <a:alphaModFix/>
          </a:blip>
          <a:srcRect l="69126" t="89922"/>
          <a:stretch/>
        </p:blipFill>
        <p:spPr>
          <a:xfrm>
            <a:off x="8011050" y="2487725"/>
            <a:ext cx="1036049" cy="170100"/>
          </a:xfrm>
          <a:prstGeom prst="rect">
            <a:avLst/>
          </a:prstGeom>
          <a:noFill/>
          <a:ln>
            <a:noFill/>
          </a:ln>
        </p:spPr>
      </p:pic>
      <p:cxnSp>
        <p:nvCxnSpPr>
          <p:cNvPr id="73" name="Google Shape;73;p14"/>
          <p:cNvCxnSpPr>
            <a:stCxn id="70" idx="3"/>
            <a:endCxn id="72" idx="1"/>
          </p:cNvCxnSpPr>
          <p:nvPr/>
        </p:nvCxnSpPr>
        <p:spPr>
          <a:xfrm>
            <a:off x="7689375" y="2572775"/>
            <a:ext cx="321600" cy="0"/>
          </a:xfrm>
          <a:prstGeom prst="straightConnector1">
            <a:avLst/>
          </a:prstGeom>
          <a:noFill/>
          <a:ln w="9525" cap="flat" cmpd="sng">
            <a:solidFill>
              <a:schemeClr val="dk2"/>
            </a:solidFill>
            <a:prstDash val="solid"/>
            <a:round/>
            <a:headEnd type="none" w="med" len="med"/>
            <a:tailEnd type="triangle" w="med" len="med"/>
          </a:ln>
        </p:spPr>
      </p:cxnSp>
      <p:pic>
        <p:nvPicPr>
          <p:cNvPr id="74" name="Google Shape;74;p14"/>
          <p:cNvPicPr preferRelativeResize="0"/>
          <p:nvPr/>
        </p:nvPicPr>
        <p:blipFill>
          <a:blip r:embed="rId5">
            <a:alphaModFix/>
          </a:blip>
          <a:stretch>
            <a:fillRect/>
          </a:stretch>
        </p:blipFill>
        <p:spPr>
          <a:xfrm>
            <a:off x="3494249" y="2975725"/>
            <a:ext cx="881325" cy="828825"/>
          </a:xfrm>
          <a:prstGeom prst="rect">
            <a:avLst/>
          </a:prstGeom>
          <a:noFill/>
          <a:ln>
            <a:noFill/>
          </a:ln>
        </p:spPr>
      </p:pic>
      <p:pic>
        <p:nvPicPr>
          <p:cNvPr id="75" name="Google Shape;75;p14"/>
          <p:cNvPicPr preferRelativeResize="0"/>
          <p:nvPr/>
        </p:nvPicPr>
        <p:blipFill rotWithShape="1">
          <a:blip r:embed="rId6">
            <a:alphaModFix/>
          </a:blip>
          <a:srcRect l="10158" t="3459" r="78480" b="69275"/>
          <a:stretch/>
        </p:blipFill>
        <p:spPr>
          <a:xfrm>
            <a:off x="4419297" y="2975726"/>
            <a:ext cx="814026" cy="828825"/>
          </a:xfrm>
          <a:prstGeom prst="rect">
            <a:avLst/>
          </a:prstGeom>
          <a:noFill/>
          <a:ln>
            <a:noFill/>
          </a:ln>
        </p:spPr>
      </p:pic>
      <p:pic>
        <p:nvPicPr>
          <p:cNvPr id="76" name="Google Shape;76;p14"/>
          <p:cNvPicPr preferRelativeResize="0"/>
          <p:nvPr/>
        </p:nvPicPr>
        <p:blipFill rotWithShape="1">
          <a:blip r:embed="rId7">
            <a:alphaModFix/>
          </a:blip>
          <a:srcRect l="6699" t="3511" r="56931" b="26248"/>
          <a:stretch/>
        </p:blipFill>
        <p:spPr>
          <a:xfrm>
            <a:off x="5277050" y="2989862"/>
            <a:ext cx="1267375" cy="800550"/>
          </a:xfrm>
          <a:prstGeom prst="rect">
            <a:avLst/>
          </a:prstGeom>
          <a:noFill/>
          <a:ln>
            <a:noFill/>
          </a:ln>
        </p:spPr>
      </p:pic>
      <p:sp>
        <p:nvSpPr>
          <p:cNvPr id="77" name="Google Shape;77;p14"/>
          <p:cNvSpPr txBox="1"/>
          <p:nvPr/>
        </p:nvSpPr>
        <p:spPr>
          <a:xfrm>
            <a:off x="3556975" y="3719350"/>
            <a:ext cx="6705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Satellite</a:t>
            </a:r>
            <a:endParaRPr sz="1000"/>
          </a:p>
        </p:txBody>
      </p:sp>
      <p:sp>
        <p:nvSpPr>
          <p:cNvPr id="78" name="Google Shape;78;p14"/>
          <p:cNvSpPr txBox="1"/>
          <p:nvPr/>
        </p:nvSpPr>
        <p:spPr>
          <a:xfrm>
            <a:off x="4471375" y="3719350"/>
            <a:ext cx="7173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Nightlight</a:t>
            </a:r>
            <a:endParaRPr sz="1000"/>
          </a:p>
        </p:txBody>
      </p:sp>
      <p:sp>
        <p:nvSpPr>
          <p:cNvPr id="79" name="Google Shape;79;p14"/>
          <p:cNvSpPr txBox="1"/>
          <p:nvPr/>
        </p:nvSpPr>
        <p:spPr>
          <a:xfrm>
            <a:off x="5277050" y="3719350"/>
            <a:ext cx="1314000" cy="3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Wikipedia Article</a:t>
            </a:r>
            <a:endParaRPr sz="1000"/>
          </a:p>
        </p:txBody>
      </p:sp>
      <p:sp>
        <p:nvSpPr>
          <p:cNvPr id="80" name="Google Shape;80;p14"/>
          <p:cNvSpPr txBox="1"/>
          <p:nvPr/>
        </p:nvSpPr>
        <p:spPr>
          <a:xfrm>
            <a:off x="3499375" y="1195825"/>
            <a:ext cx="55110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Proxima Nova"/>
                <a:ea typeface="Proxima Nova"/>
                <a:cs typeface="Proxima Nova"/>
                <a:sym typeface="Proxima Nova"/>
              </a:rPr>
              <a:t>*However, all the studies lack interpretability as they mostly focus on predictive performance.</a:t>
            </a:r>
            <a:endParaRPr sz="1800" b="1">
              <a:solidFill>
                <a:srgbClr val="FF0000"/>
              </a:solidFill>
              <a:latin typeface="Proxima Nova"/>
              <a:ea typeface="Proxima Nova"/>
              <a:cs typeface="Proxima Nova"/>
              <a:sym typeface="Proxima Nova"/>
            </a:endParaRPr>
          </a:p>
        </p:txBody>
      </p:sp>
      <p:sp>
        <p:nvSpPr>
          <p:cNvPr id="81" name="Google Shape;81;p14"/>
          <p:cNvSpPr txBox="1"/>
          <p:nvPr/>
        </p:nvSpPr>
        <p:spPr>
          <a:xfrm>
            <a:off x="3499375" y="4127825"/>
            <a:ext cx="55110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Proxima Nova"/>
                <a:ea typeface="Proxima Nova"/>
                <a:cs typeface="Proxima Nova"/>
                <a:sym typeface="Proxima Nova"/>
              </a:rPr>
              <a:t>*Interpretability can be very helpful for targeted policy making to tackle poverty.</a:t>
            </a:r>
            <a:endParaRPr sz="1800" b="1">
              <a:solidFill>
                <a:srgbClr val="FF0000"/>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8F7E-0AE8-CB48-AF85-B11092D4AF2C}"/>
              </a:ext>
            </a:extLst>
          </p:cNvPr>
          <p:cNvSpPr>
            <a:spLocks noGrp="1"/>
          </p:cNvSpPr>
          <p:nvPr>
            <p:ph type="title"/>
          </p:nvPr>
        </p:nvSpPr>
        <p:spPr/>
        <p:txBody>
          <a:bodyPr/>
          <a:lstStyle/>
          <a:p>
            <a:r>
              <a:rPr lang="en-US" dirty="0"/>
              <a:t>Visualization</a:t>
            </a:r>
          </a:p>
        </p:txBody>
      </p:sp>
      <p:pic>
        <p:nvPicPr>
          <p:cNvPr id="3" name="Picture 2">
            <a:extLst>
              <a:ext uri="{FF2B5EF4-FFF2-40B4-BE49-F238E27FC236}">
                <a16:creationId xmlns:a16="http://schemas.microsoft.com/office/drawing/2014/main" id="{A250C46C-0198-3344-9D96-006947B983D2}"/>
              </a:ext>
            </a:extLst>
          </p:cNvPr>
          <p:cNvPicPr>
            <a:picLocks noChangeAspect="1"/>
          </p:cNvPicPr>
          <p:nvPr/>
        </p:nvPicPr>
        <p:blipFill>
          <a:blip r:embed="rId3"/>
          <a:stretch>
            <a:fillRect/>
          </a:stretch>
        </p:blipFill>
        <p:spPr>
          <a:xfrm>
            <a:off x="1035311" y="1110636"/>
            <a:ext cx="7073377" cy="3840422"/>
          </a:xfrm>
          <a:prstGeom prst="rect">
            <a:avLst/>
          </a:prstGeom>
        </p:spPr>
      </p:pic>
    </p:spTree>
    <p:extLst>
      <p:ext uri="{BB962C8B-B14F-4D97-AF65-F5344CB8AC3E}">
        <p14:creationId xmlns:p14="http://schemas.microsoft.com/office/powerpoint/2010/main" val="2894760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9EB19-8021-AA48-9BAD-75C707A25CE6}"/>
              </a:ext>
            </a:extLst>
          </p:cNvPr>
          <p:cNvSpPr>
            <a:spLocks noGrp="1"/>
          </p:cNvSpPr>
          <p:nvPr>
            <p:ph type="title"/>
          </p:nvPr>
        </p:nvSpPr>
        <p:spPr/>
        <p:txBody>
          <a:bodyPr/>
          <a:lstStyle/>
          <a:p>
            <a:r>
              <a:rPr lang="en-US" dirty="0"/>
              <a:t>Thanks</a:t>
            </a:r>
          </a:p>
        </p:txBody>
      </p:sp>
    </p:spTree>
    <p:extLst>
      <p:ext uri="{BB962C8B-B14F-4D97-AF65-F5344CB8AC3E}">
        <p14:creationId xmlns:p14="http://schemas.microsoft.com/office/powerpoint/2010/main" val="1870241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8F7E-0AE8-CB48-AF85-B11092D4AF2C}"/>
              </a:ext>
            </a:extLst>
          </p:cNvPr>
          <p:cNvSpPr>
            <a:spLocks noGrp="1"/>
          </p:cNvSpPr>
          <p:nvPr>
            <p:ph type="title"/>
          </p:nvPr>
        </p:nvSpPr>
        <p:spPr/>
        <p:txBody>
          <a:bodyPr/>
          <a:lstStyle/>
          <a:p>
            <a:r>
              <a:rPr lang="en-US" dirty="0"/>
              <a:t>Visualizations</a:t>
            </a:r>
          </a:p>
        </p:txBody>
      </p:sp>
      <p:pic>
        <p:nvPicPr>
          <p:cNvPr id="4" name="Picture 3">
            <a:extLst>
              <a:ext uri="{FF2B5EF4-FFF2-40B4-BE49-F238E27FC236}">
                <a16:creationId xmlns:a16="http://schemas.microsoft.com/office/drawing/2014/main" id="{7DBF4DD0-9D32-944E-B934-AB2A6ADBD186}"/>
              </a:ext>
            </a:extLst>
          </p:cNvPr>
          <p:cNvPicPr>
            <a:picLocks noChangeAspect="1"/>
          </p:cNvPicPr>
          <p:nvPr/>
        </p:nvPicPr>
        <p:blipFill>
          <a:blip r:embed="rId3"/>
          <a:stretch>
            <a:fillRect/>
          </a:stretch>
        </p:blipFill>
        <p:spPr>
          <a:xfrm>
            <a:off x="2651456" y="1017726"/>
            <a:ext cx="3835405" cy="3926724"/>
          </a:xfrm>
          <a:prstGeom prst="rect">
            <a:avLst/>
          </a:prstGeom>
        </p:spPr>
      </p:pic>
    </p:spTree>
    <p:extLst>
      <p:ext uri="{BB962C8B-B14F-4D97-AF65-F5344CB8AC3E}">
        <p14:creationId xmlns:p14="http://schemas.microsoft.com/office/powerpoint/2010/main" val="3444207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8F7E-0AE8-CB48-AF85-B11092D4AF2C}"/>
              </a:ext>
            </a:extLst>
          </p:cNvPr>
          <p:cNvSpPr>
            <a:spLocks noGrp="1"/>
          </p:cNvSpPr>
          <p:nvPr>
            <p:ph type="title"/>
          </p:nvPr>
        </p:nvSpPr>
        <p:spPr/>
        <p:txBody>
          <a:bodyPr/>
          <a:lstStyle/>
          <a:p>
            <a:r>
              <a:rPr lang="en-US" dirty="0"/>
              <a:t>Visualizations</a:t>
            </a:r>
          </a:p>
        </p:txBody>
      </p:sp>
      <p:pic>
        <p:nvPicPr>
          <p:cNvPr id="3" name="Picture 2">
            <a:extLst>
              <a:ext uri="{FF2B5EF4-FFF2-40B4-BE49-F238E27FC236}">
                <a16:creationId xmlns:a16="http://schemas.microsoft.com/office/drawing/2014/main" id="{BFC391F4-1DE8-2242-9CE7-ACDBB0358D22}"/>
              </a:ext>
            </a:extLst>
          </p:cNvPr>
          <p:cNvPicPr>
            <a:picLocks noChangeAspect="1"/>
          </p:cNvPicPr>
          <p:nvPr/>
        </p:nvPicPr>
        <p:blipFill rotWithShape="1">
          <a:blip r:embed="rId2"/>
          <a:srcRect t="2850" b="931"/>
          <a:stretch/>
        </p:blipFill>
        <p:spPr>
          <a:xfrm>
            <a:off x="1098550" y="1129553"/>
            <a:ext cx="6946900" cy="3775934"/>
          </a:xfrm>
          <a:prstGeom prst="rect">
            <a:avLst/>
          </a:prstGeom>
        </p:spPr>
      </p:pic>
    </p:spTree>
    <p:extLst>
      <p:ext uri="{BB962C8B-B14F-4D97-AF65-F5344CB8AC3E}">
        <p14:creationId xmlns:p14="http://schemas.microsoft.com/office/powerpoint/2010/main" val="410642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Results</a:t>
            </a:r>
            <a:endParaRPr sz="2900"/>
          </a:p>
        </p:txBody>
      </p:sp>
      <p:grpSp>
        <p:nvGrpSpPr>
          <p:cNvPr id="199" name="Google Shape;199;p26"/>
          <p:cNvGrpSpPr/>
          <p:nvPr/>
        </p:nvGrpSpPr>
        <p:grpSpPr>
          <a:xfrm>
            <a:off x="311700" y="1093925"/>
            <a:ext cx="8520600" cy="2021575"/>
            <a:chOff x="311700" y="1093925"/>
            <a:chExt cx="8520600" cy="2021575"/>
          </a:xfrm>
        </p:grpSpPr>
        <p:pic>
          <p:nvPicPr>
            <p:cNvPr id="200" name="Google Shape;200;p26"/>
            <p:cNvPicPr preferRelativeResize="0"/>
            <p:nvPr/>
          </p:nvPicPr>
          <p:blipFill>
            <a:blip r:embed="rId3">
              <a:alphaModFix/>
            </a:blip>
            <a:stretch>
              <a:fillRect/>
            </a:stretch>
          </p:blipFill>
          <p:spPr>
            <a:xfrm>
              <a:off x="881150" y="1093925"/>
              <a:ext cx="7310352" cy="1783750"/>
            </a:xfrm>
            <a:prstGeom prst="rect">
              <a:avLst/>
            </a:prstGeom>
            <a:noFill/>
            <a:ln>
              <a:noFill/>
            </a:ln>
          </p:spPr>
        </p:pic>
        <p:sp>
          <p:nvSpPr>
            <p:cNvPr id="201" name="Google Shape;201;p26"/>
            <p:cNvSpPr txBox="1"/>
            <p:nvPr/>
          </p:nvSpPr>
          <p:spPr>
            <a:xfrm>
              <a:off x="311700" y="2714700"/>
              <a:ext cx="8520600" cy="4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t>Pearson’s r2 values using features from child and parent level detector.</a:t>
              </a:r>
              <a:endParaRPr sz="1500"/>
            </a:p>
          </p:txBody>
        </p:sp>
      </p:grpSp>
      <p:sp>
        <p:nvSpPr>
          <p:cNvPr id="202" name="Google Shape;202;p26"/>
          <p:cNvSpPr txBox="1"/>
          <p:nvPr/>
        </p:nvSpPr>
        <p:spPr>
          <a:xfrm>
            <a:off x="870300" y="4091521"/>
            <a:ext cx="7245000" cy="4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t>Comparison with baseline and state-of-the-art methods.</a:t>
            </a:r>
            <a:endParaRPr sz="1500"/>
          </a:p>
        </p:txBody>
      </p:sp>
      <p:sp>
        <p:nvSpPr>
          <p:cNvPr id="203" name="Google Shape;203;p26"/>
          <p:cNvSpPr txBox="1"/>
          <p:nvPr/>
        </p:nvSpPr>
        <p:spPr>
          <a:xfrm>
            <a:off x="393125" y="45334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Neal Jean, Marshall Burke, Michael Xie, W Matthew Davis, David B Lobell, and Stefano Ermon. Combining satellite imagery and machine learning to predict poverty. Science, 2016.</a:t>
            </a:r>
            <a:endParaRPr sz="1200"/>
          </a:p>
        </p:txBody>
      </p:sp>
      <p:graphicFrame>
        <p:nvGraphicFramePr>
          <p:cNvPr id="204" name="Google Shape;204;p26"/>
          <p:cNvGraphicFramePr/>
          <p:nvPr/>
        </p:nvGraphicFramePr>
        <p:xfrm>
          <a:off x="1929063" y="3265613"/>
          <a:ext cx="5285875" cy="792420"/>
        </p:xfrm>
        <a:graphic>
          <a:graphicData uri="http://schemas.openxmlformats.org/drawingml/2006/table">
            <a:tbl>
              <a:tblPr>
                <a:noFill/>
                <a:tableStyleId>{9817B58B-4AEB-4497-8471-AE60D6BC9B83}</a:tableStyleId>
              </a:tblPr>
              <a:tblGrid>
                <a:gridCol w="1057175">
                  <a:extLst>
                    <a:ext uri="{9D8B030D-6E8A-4147-A177-3AD203B41FA5}">
                      <a16:colId xmlns:a16="http://schemas.microsoft.com/office/drawing/2014/main" val="20000"/>
                    </a:ext>
                  </a:extLst>
                </a:gridCol>
                <a:gridCol w="1057175">
                  <a:extLst>
                    <a:ext uri="{9D8B030D-6E8A-4147-A177-3AD203B41FA5}">
                      <a16:colId xmlns:a16="http://schemas.microsoft.com/office/drawing/2014/main" val="20001"/>
                    </a:ext>
                  </a:extLst>
                </a:gridCol>
                <a:gridCol w="1057175">
                  <a:extLst>
                    <a:ext uri="{9D8B030D-6E8A-4147-A177-3AD203B41FA5}">
                      <a16:colId xmlns:a16="http://schemas.microsoft.com/office/drawing/2014/main" val="20002"/>
                    </a:ext>
                  </a:extLst>
                </a:gridCol>
                <a:gridCol w="1057175">
                  <a:extLst>
                    <a:ext uri="{9D8B030D-6E8A-4147-A177-3AD203B41FA5}">
                      <a16:colId xmlns:a16="http://schemas.microsoft.com/office/drawing/2014/main" val="20003"/>
                    </a:ext>
                  </a:extLst>
                </a:gridCol>
                <a:gridCol w="10571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b="1"/>
                        <a:t>Method</a:t>
                      </a:r>
                      <a:endParaRPr b="1"/>
                    </a:p>
                  </a:txBody>
                  <a:tcPr marL="91425" marR="91425" marT="91425" marB="91425"/>
                </a:tc>
                <a:tc>
                  <a:txBody>
                    <a:bodyPr/>
                    <a:lstStyle/>
                    <a:p>
                      <a:pPr marL="0" lvl="0" indent="0" algn="l" rtl="0">
                        <a:spcBef>
                          <a:spcPts val="0"/>
                        </a:spcBef>
                        <a:spcAft>
                          <a:spcPts val="0"/>
                        </a:spcAft>
                        <a:buNone/>
                      </a:pPr>
                      <a:r>
                        <a:rPr lang="en" b="1"/>
                        <a:t>RGB-CNN</a:t>
                      </a:r>
                      <a:endParaRPr b="1"/>
                    </a:p>
                  </a:txBody>
                  <a:tcPr marL="91425" marR="91425" marT="91425" marB="91425"/>
                </a:tc>
                <a:tc>
                  <a:txBody>
                    <a:bodyPr/>
                    <a:lstStyle/>
                    <a:p>
                      <a:pPr marL="0" lvl="0" indent="0" algn="l" rtl="0">
                        <a:spcBef>
                          <a:spcPts val="0"/>
                        </a:spcBef>
                        <a:spcAft>
                          <a:spcPts val="0"/>
                        </a:spcAft>
                        <a:buNone/>
                      </a:pPr>
                      <a:r>
                        <a:rPr lang="en" b="1"/>
                        <a:t>NL-CNN</a:t>
                      </a:r>
                      <a:endParaRPr b="1"/>
                    </a:p>
                  </a:txBody>
                  <a:tcPr marL="91425" marR="91425" marT="91425" marB="91425"/>
                </a:tc>
                <a:tc>
                  <a:txBody>
                    <a:bodyPr/>
                    <a:lstStyle/>
                    <a:p>
                      <a:pPr marL="0" lvl="0" indent="0" algn="l" rtl="0">
                        <a:spcBef>
                          <a:spcPts val="0"/>
                        </a:spcBef>
                        <a:spcAft>
                          <a:spcPts val="0"/>
                        </a:spcAft>
                        <a:buNone/>
                      </a:pPr>
                      <a:r>
                        <a:rPr lang="en" b="1"/>
                        <a:t>Jean et al.</a:t>
                      </a:r>
                      <a:endParaRPr b="1"/>
                    </a:p>
                  </a:txBody>
                  <a:tcPr marL="91425" marR="91425" marT="91425" marB="91425"/>
                </a:tc>
                <a:tc>
                  <a:txBody>
                    <a:bodyPr/>
                    <a:lstStyle/>
                    <a:p>
                      <a:pPr marL="0" lvl="0" indent="0" algn="l" rtl="0">
                        <a:spcBef>
                          <a:spcPts val="0"/>
                        </a:spcBef>
                        <a:spcAft>
                          <a:spcPts val="0"/>
                        </a:spcAft>
                        <a:buNone/>
                      </a:pPr>
                      <a:r>
                        <a:rPr lang="en" b="1"/>
                        <a:t>Ours</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r2</a:t>
                      </a:r>
                      <a:endParaRPr b="1"/>
                    </a:p>
                  </a:txBody>
                  <a:tcPr marL="91425" marR="91425" marT="91425" marB="91425"/>
                </a:tc>
                <a:tc>
                  <a:txBody>
                    <a:bodyPr/>
                    <a:lstStyle/>
                    <a:p>
                      <a:pPr marL="0" lvl="0" indent="0" algn="l" rtl="0">
                        <a:spcBef>
                          <a:spcPts val="0"/>
                        </a:spcBef>
                        <a:spcAft>
                          <a:spcPts val="0"/>
                        </a:spcAft>
                        <a:buNone/>
                      </a:pPr>
                      <a:r>
                        <a:rPr lang="en"/>
                        <a:t>0.04</a:t>
                      </a:r>
                      <a:endParaRPr/>
                    </a:p>
                  </a:txBody>
                  <a:tcPr marL="91425" marR="91425" marT="91425" marB="91425"/>
                </a:tc>
                <a:tc>
                  <a:txBody>
                    <a:bodyPr/>
                    <a:lstStyle/>
                    <a:p>
                      <a:pPr marL="0" lvl="0" indent="0" algn="l" rtl="0">
                        <a:spcBef>
                          <a:spcPts val="0"/>
                        </a:spcBef>
                        <a:spcAft>
                          <a:spcPts val="0"/>
                        </a:spcAft>
                        <a:buNone/>
                      </a:pPr>
                      <a:r>
                        <a:rPr lang="en"/>
                        <a:t>0.39</a:t>
                      </a:r>
                      <a:endParaRPr/>
                    </a:p>
                  </a:txBody>
                  <a:tcPr marL="91425" marR="91425" marT="91425" marB="91425"/>
                </a:tc>
                <a:tc>
                  <a:txBody>
                    <a:bodyPr/>
                    <a:lstStyle/>
                    <a:p>
                      <a:pPr marL="0" lvl="0" indent="0" algn="l" rtl="0">
                        <a:spcBef>
                          <a:spcPts val="0"/>
                        </a:spcBef>
                        <a:spcAft>
                          <a:spcPts val="0"/>
                        </a:spcAft>
                        <a:buNone/>
                      </a:pPr>
                      <a:r>
                        <a:rPr lang="en"/>
                        <a:t>0.41</a:t>
                      </a:r>
                      <a:endParaRPr/>
                    </a:p>
                  </a:txBody>
                  <a:tcPr marL="91425" marR="91425" marT="91425" marB="91425"/>
                </a:tc>
                <a:tc>
                  <a:txBody>
                    <a:bodyPr/>
                    <a:lstStyle/>
                    <a:p>
                      <a:pPr marL="0" lvl="0" indent="0" algn="l" rtl="0">
                        <a:spcBef>
                          <a:spcPts val="0"/>
                        </a:spcBef>
                        <a:spcAft>
                          <a:spcPts val="0"/>
                        </a:spcAft>
                        <a:buNone/>
                      </a:pPr>
                      <a:r>
                        <a:rPr lang="en" b="1"/>
                        <a:t>0.54</a:t>
                      </a:r>
                      <a:endParaRPr b="1"/>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Interpretability</a:t>
            </a:r>
            <a:endParaRPr/>
          </a:p>
        </p:txBody>
      </p:sp>
      <p:sp>
        <p:nvSpPr>
          <p:cNvPr id="210" name="Google Shape;210;p27"/>
          <p:cNvSpPr txBox="1"/>
          <p:nvPr/>
        </p:nvSpPr>
        <p:spPr>
          <a:xfrm>
            <a:off x="166825" y="3554550"/>
            <a:ext cx="8977200" cy="4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Measuring object class importance for poverty prediction using SHAP method. </a:t>
            </a:r>
            <a:endParaRPr sz="1600"/>
          </a:p>
          <a:p>
            <a:pPr marL="0" lvl="0" indent="0" algn="ctr" rtl="0">
              <a:spcBef>
                <a:spcPts val="0"/>
              </a:spcBef>
              <a:spcAft>
                <a:spcPts val="0"/>
              </a:spcAft>
              <a:buNone/>
            </a:pPr>
            <a:endParaRPr sz="1600" b="1"/>
          </a:p>
          <a:p>
            <a:pPr marL="0" lvl="0" indent="0" algn="ctr" rtl="0">
              <a:spcBef>
                <a:spcPts val="0"/>
              </a:spcBef>
              <a:spcAft>
                <a:spcPts val="0"/>
              </a:spcAft>
              <a:buNone/>
            </a:pPr>
            <a:endParaRPr sz="1600" b="1">
              <a:solidFill>
                <a:srgbClr val="FF0000"/>
              </a:solidFill>
            </a:endParaRPr>
          </a:p>
        </p:txBody>
      </p:sp>
      <p:pic>
        <p:nvPicPr>
          <p:cNvPr id="211" name="Google Shape;211;p27"/>
          <p:cNvPicPr preferRelativeResize="0"/>
          <p:nvPr/>
        </p:nvPicPr>
        <p:blipFill rotWithShape="1">
          <a:blip r:embed="rId3">
            <a:alphaModFix/>
          </a:blip>
          <a:srcRect t="12503"/>
          <a:stretch/>
        </p:blipFill>
        <p:spPr>
          <a:xfrm>
            <a:off x="239475" y="1126536"/>
            <a:ext cx="8665050" cy="2553087"/>
          </a:xfrm>
          <a:prstGeom prst="rect">
            <a:avLst/>
          </a:prstGeom>
          <a:noFill/>
          <a:ln>
            <a:noFill/>
          </a:ln>
        </p:spPr>
      </p:pic>
      <p:sp>
        <p:nvSpPr>
          <p:cNvPr id="212" name="Google Shape;212;p27"/>
          <p:cNvSpPr txBox="1"/>
          <p:nvPr/>
        </p:nvSpPr>
        <p:spPr>
          <a:xfrm>
            <a:off x="398025" y="4194075"/>
            <a:ext cx="8665200" cy="6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0000"/>
                </a:solidFill>
              </a:rPr>
              <a:t>*We find that Truck tends to have a high impact on the model’s output followed by Maritime vessels.</a:t>
            </a:r>
            <a:endParaRPr sz="1600" b="1">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Interpretability</a:t>
            </a:r>
            <a:endParaRPr/>
          </a:p>
        </p:txBody>
      </p:sp>
      <p:sp>
        <p:nvSpPr>
          <p:cNvPr id="218" name="Google Shape;218;p28"/>
          <p:cNvSpPr txBox="1"/>
          <p:nvPr/>
        </p:nvSpPr>
        <p:spPr>
          <a:xfrm>
            <a:off x="166825" y="3554550"/>
            <a:ext cx="8977200" cy="6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 (Left) A region with high wealth level and high truck numbers. (Right) A region with low wealth level and low truck numbers.</a:t>
            </a:r>
            <a:endParaRPr sz="1600"/>
          </a:p>
          <a:p>
            <a:pPr marL="0" lvl="0" indent="0" algn="ctr" rtl="0">
              <a:spcBef>
                <a:spcPts val="0"/>
              </a:spcBef>
              <a:spcAft>
                <a:spcPts val="0"/>
              </a:spcAft>
              <a:buNone/>
            </a:pPr>
            <a:endParaRPr sz="1600" b="1"/>
          </a:p>
          <a:p>
            <a:pPr marL="0" lvl="0" indent="0" algn="ctr" rtl="0">
              <a:spcBef>
                <a:spcPts val="0"/>
              </a:spcBef>
              <a:spcAft>
                <a:spcPts val="0"/>
              </a:spcAft>
              <a:buNone/>
            </a:pPr>
            <a:endParaRPr sz="1600" b="1">
              <a:solidFill>
                <a:srgbClr val="FF0000"/>
              </a:solidFill>
            </a:endParaRPr>
          </a:p>
        </p:txBody>
      </p:sp>
      <p:sp>
        <p:nvSpPr>
          <p:cNvPr id="219" name="Google Shape;219;p28"/>
          <p:cNvSpPr txBox="1"/>
          <p:nvPr/>
        </p:nvSpPr>
        <p:spPr>
          <a:xfrm>
            <a:off x="322825" y="4243650"/>
            <a:ext cx="8665200" cy="6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0000"/>
                </a:solidFill>
              </a:rPr>
              <a:t>*We find that Truck tends to have a high impact on the model’s output followed by Maritime vessels.</a:t>
            </a:r>
            <a:endParaRPr sz="1600" b="1">
              <a:solidFill>
                <a:srgbClr val="FF0000"/>
              </a:solidFill>
            </a:endParaRPr>
          </a:p>
        </p:txBody>
      </p:sp>
      <p:pic>
        <p:nvPicPr>
          <p:cNvPr id="220" name="Google Shape;220;p28"/>
          <p:cNvPicPr preferRelativeResize="0"/>
          <p:nvPr/>
        </p:nvPicPr>
        <p:blipFill rotWithShape="1">
          <a:blip r:embed="rId3">
            <a:alphaModFix/>
          </a:blip>
          <a:srcRect b="22293"/>
          <a:stretch/>
        </p:blipFill>
        <p:spPr>
          <a:xfrm>
            <a:off x="1112543" y="1094850"/>
            <a:ext cx="6760632" cy="245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311700" y="1518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xView - Annotation Examples</a:t>
            </a:r>
            <a:endParaRPr/>
          </a:p>
        </p:txBody>
      </p:sp>
      <p:pic>
        <p:nvPicPr>
          <p:cNvPr id="260" name="Google Shape;260;p33"/>
          <p:cNvPicPr preferRelativeResize="0"/>
          <p:nvPr/>
        </p:nvPicPr>
        <p:blipFill rotWithShape="1">
          <a:blip r:embed="rId3">
            <a:alphaModFix/>
          </a:blip>
          <a:srcRect t="7570"/>
          <a:stretch/>
        </p:blipFill>
        <p:spPr>
          <a:xfrm>
            <a:off x="420875" y="1525975"/>
            <a:ext cx="3661974" cy="2695775"/>
          </a:xfrm>
          <a:prstGeom prst="rect">
            <a:avLst/>
          </a:prstGeom>
          <a:noFill/>
          <a:ln>
            <a:noFill/>
          </a:ln>
        </p:spPr>
      </p:pic>
      <p:pic>
        <p:nvPicPr>
          <p:cNvPr id="261" name="Google Shape;261;p33"/>
          <p:cNvPicPr preferRelativeResize="0"/>
          <p:nvPr/>
        </p:nvPicPr>
        <p:blipFill>
          <a:blip r:embed="rId4">
            <a:alphaModFix/>
          </a:blip>
          <a:stretch>
            <a:fillRect/>
          </a:stretch>
        </p:blipFill>
        <p:spPr>
          <a:xfrm>
            <a:off x="4147075" y="1525975"/>
            <a:ext cx="4701501" cy="26957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xView - Class Analysis</a:t>
            </a:r>
            <a:endParaRPr/>
          </a:p>
        </p:txBody>
      </p:sp>
      <p:pic>
        <p:nvPicPr>
          <p:cNvPr id="254" name="Google Shape;254;p32"/>
          <p:cNvPicPr preferRelativeResize="0"/>
          <p:nvPr/>
        </p:nvPicPr>
        <p:blipFill rotWithShape="1">
          <a:blip r:embed="rId3">
            <a:alphaModFix/>
          </a:blip>
          <a:srcRect l="1951"/>
          <a:stretch/>
        </p:blipFill>
        <p:spPr>
          <a:xfrm>
            <a:off x="766401" y="1169025"/>
            <a:ext cx="7611199" cy="359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Related Work</a:t>
            </a:r>
            <a:endParaRPr/>
          </a:p>
        </p:txBody>
      </p:sp>
      <p:sp>
        <p:nvSpPr>
          <p:cNvPr id="87" name="Google Shape;87;p15"/>
          <p:cNvSpPr txBox="1"/>
          <p:nvPr/>
        </p:nvSpPr>
        <p:spPr>
          <a:xfrm>
            <a:off x="3017175" y="1027350"/>
            <a:ext cx="3153600" cy="3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New"/>
                <a:ea typeface="Courier New"/>
                <a:cs typeface="Courier New"/>
                <a:sym typeface="Courier New"/>
              </a:rPr>
              <a:t>Jean et al. (Science 2016)</a:t>
            </a:r>
            <a:endParaRPr>
              <a:latin typeface="Courier New"/>
              <a:ea typeface="Courier New"/>
              <a:cs typeface="Courier New"/>
              <a:sym typeface="Courier New"/>
            </a:endParaRPr>
          </a:p>
        </p:txBody>
      </p:sp>
      <p:grpSp>
        <p:nvGrpSpPr>
          <p:cNvPr id="88" name="Google Shape;88;p15"/>
          <p:cNvGrpSpPr/>
          <p:nvPr/>
        </p:nvGrpSpPr>
        <p:grpSpPr>
          <a:xfrm>
            <a:off x="94174" y="1584772"/>
            <a:ext cx="3323999" cy="3223078"/>
            <a:chOff x="94185" y="1508675"/>
            <a:chExt cx="3613435" cy="3496125"/>
          </a:xfrm>
        </p:grpSpPr>
        <p:grpSp>
          <p:nvGrpSpPr>
            <p:cNvPr id="89" name="Google Shape;89;p15"/>
            <p:cNvGrpSpPr/>
            <p:nvPr/>
          </p:nvGrpSpPr>
          <p:grpSpPr>
            <a:xfrm>
              <a:off x="94185" y="2172341"/>
              <a:ext cx="3613435" cy="1830882"/>
              <a:chOff x="152400" y="1420600"/>
              <a:chExt cx="4377799" cy="2190575"/>
            </a:xfrm>
          </p:grpSpPr>
          <p:pic>
            <p:nvPicPr>
              <p:cNvPr id="90" name="Google Shape;90;p15"/>
              <p:cNvPicPr preferRelativeResize="0"/>
              <p:nvPr/>
            </p:nvPicPr>
            <p:blipFill rotWithShape="1">
              <a:blip r:embed="rId3">
                <a:alphaModFix/>
              </a:blip>
              <a:srcRect r="36069"/>
              <a:stretch/>
            </p:blipFill>
            <p:spPr>
              <a:xfrm>
                <a:off x="152400" y="1420600"/>
                <a:ext cx="2825425" cy="2190575"/>
              </a:xfrm>
              <a:prstGeom prst="rect">
                <a:avLst/>
              </a:prstGeom>
              <a:noFill/>
              <a:ln>
                <a:noFill/>
              </a:ln>
            </p:spPr>
          </p:pic>
          <p:pic>
            <p:nvPicPr>
              <p:cNvPr id="91" name="Google Shape;91;p15"/>
              <p:cNvPicPr preferRelativeResize="0"/>
              <p:nvPr/>
            </p:nvPicPr>
            <p:blipFill rotWithShape="1">
              <a:blip r:embed="rId3">
                <a:alphaModFix/>
              </a:blip>
              <a:srcRect l="64875" t="89921"/>
              <a:stretch/>
            </p:blipFill>
            <p:spPr>
              <a:xfrm>
                <a:off x="2977825" y="3255025"/>
                <a:ext cx="1552374" cy="220775"/>
              </a:xfrm>
              <a:prstGeom prst="rect">
                <a:avLst/>
              </a:prstGeom>
              <a:noFill/>
              <a:ln>
                <a:noFill/>
              </a:ln>
            </p:spPr>
          </p:pic>
        </p:grpSp>
        <p:pic>
          <p:nvPicPr>
            <p:cNvPr id="92" name="Google Shape;92;p15"/>
            <p:cNvPicPr preferRelativeResize="0"/>
            <p:nvPr/>
          </p:nvPicPr>
          <p:blipFill>
            <a:blip r:embed="rId4">
              <a:alphaModFix/>
            </a:blip>
            <a:stretch>
              <a:fillRect/>
            </a:stretch>
          </p:blipFill>
          <p:spPr>
            <a:xfrm>
              <a:off x="182450" y="4003225"/>
              <a:ext cx="1067325" cy="1001575"/>
            </a:xfrm>
            <a:prstGeom prst="rect">
              <a:avLst/>
            </a:prstGeom>
            <a:noFill/>
            <a:ln>
              <a:noFill/>
            </a:ln>
          </p:spPr>
        </p:pic>
        <p:pic>
          <p:nvPicPr>
            <p:cNvPr id="93" name="Google Shape;93;p15"/>
            <p:cNvPicPr preferRelativeResize="0"/>
            <p:nvPr/>
          </p:nvPicPr>
          <p:blipFill rotWithShape="1">
            <a:blip r:embed="rId5">
              <a:alphaModFix/>
            </a:blip>
            <a:srcRect l="10158" t="3459" r="78480" b="69275"/>
            <a:stretch/>
          </p:blipFill>
          <p:spPr>
            <a:xfrm>
              <a:off x="1488925" y="1508675"/>
              <a:ext cx="653250" cy="663675"/>
            </a:xfrm>
            <a:prstGeom prst="rect">
              <a:avLst/>
            </a:prstGeom>
            <a:noFill/>
            <a:ln>
              <a:noFill/>
            </a:ln>
          </p:spPr>
        </p:pic>
      </p:grpSp>
      <p:sp>
        <p:nvSpPr>
          <p:cNvPr id="94" name="Google Shape;94;p15"/>
          <p:cNvSpPr txBox="1"/>
          <p:nvPr/>
        </p:nvSpPr>
        <p:spPr>
          <a:xfrm>
            <a:off x="5319650" y="4536050"/>
            <a:ext cx="3593400" cy="48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FF0000"/>
                </a:solidFill>
                <a:latin typeface="Verdana"/>
                <a:ea typeface="Verdana"/>
                <a:cs typeface="Verdana"/>
                <a:sym typeface="Verdana"/>
              </a:rPr>
              <a:t>*Not easy to interpret</a:t>
            </a:r>
            <a:endParaRPr sz="1700" b="1">
              <a:solidFill>
                <a:srgbClr val="FF0000"/>
              </a:solidFill>
              <a:latin typeface="Verdana"/>
              <a:ea typeface="Verdana"/>
              <a:cs typeface="Verdana"/>
              <a:sym typeface="Verdana"/>
            </a:endParaRPr>
          </a:p>
        </p:txBody>
      </p:sp>
      <p:pic>
        <p:nvPicPr>
          <p:cNvPr id="95" name="Google Shape;95;p15"/>
          <p:cNvPicPr preferRelativeResize="0"/>
          <p:nvPr/>
        </p:nvPicPr>
        <p:blipFill>
          <a:blip r:embed="rId6">
            <a:alphaModFix/>
          </a:blip>
          <a:stretch>
            <a:fillRect/>
          </a:stretch>
        </p:blipFill>
        <p:spPr>
          <a:xfrm>
            <a:off x="4021175" y="1570527"/>
            <a:ext cx="5102400" cy="29899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to Other Models</a:t>
            </a:r>
            <a:endParaRPr/>
          </a:p>
        </p:txBody>
      </p:sp>
      <p:pic>
        <p:nvPicPr>
          <p:cNvPr id="267" name="Google Shape;267;p34"/>
          <p:cNvPicPr preferRelativeResize="0"/>
          <p:nvPr/>
        </p:nvPicPr>
        <p:blipFill>
          <a:blip r:embed="rId3">
            <a:alphaModFix/>
          </a:blip>
          <a:stretch>
            <a:fillRect/>
          </a:stretch>
        </p:blipFill>
        <p:spPr>
          <a:xfrm>
            <a:off x="1028700" y="1695475"/>
            <a:ext cx="7086600" cy="1543050"/>
          </a:xfrm>
          <a:prstGeom prst="rect">
            <a:avLst/>
          </a:prstGeom>
          <a:noFill/>
          <a:ln>
            <a:noFill/>
          </a:ln>
        </p:spPr>
      </p:pic>
      <p:sp>
        <p:nvSpPr>
          <p:cNvPr id="268" name="Google Shape;268;p34"/>
          <p:cNvSpPr txBox="1"/>
          <p:nvPr/>
        </p:nvSpPr>
        <p:spPr>
          <a:xfrm>
            <a:off x="870300" y="3238525"/>
            <a:ext cx="7245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Comparison with baseline and state-of-the-art methods</a:t>
            </a:r>
            <a:endParaRPr sz="1600"/>
          </a:p>
        </p:txBody>
      </p:sp>
      <p:sp>
        <p:nvSpPr>
          <p:cNvPr id="269" name="Google Shape;269;p34"/>
          <p:cNvSpPr txBox="1"/>
          <p:nvPr/>
        </p:nvSpPr>
        <p:spPr>
          <a:xfrm>
            <a:off x="311700" y="43194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[5] Neal Jean, Marshall Burke, Michael Xie, W Matthew Davis, David B Lobell, and Stefano Ermon. Combining satellite imagery and machine learning to predict poverty. Science, 2016.</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p:nvPr/>
        </p:nvSpPr>
        <p:spPr>
          <a:xfrm rot="-5388386">
            <a:off x="5243623" y="1721375"/>
            <a:ext cx="710404" cy="5177400"/>
          </a:xfrm>
          <a:prstGeom prst="leftBracke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Convolutional Detector - YOLOv3</a:t>
            </a:r>
            <a:endParaRPr/>
          </a:p>
        </p:txBody>
      </p:sp>
      <p:pic>
        <p:nvPicPr>
          <p:cNvPr id="276" name="Google Shape;276;p35"/>
          <p:cNvPicPr preferRelativeResize="0"/>
          <p:nvPr/>
        </p:nvPicPr>
        <p:blipFill rotWithShape="1">
          <a:blip r:embed="rId3">
            <a:alphaModFix/>
          </a:blip>
          <a:srcRect r="9893"/>
          <a:stretch/>
        </p:blipFill>
        <p:spPr>
          <a:xfrm>
            <a:off x="-11950" y="1104075"/>
            <a:ext cx="4880602" cy="2942625"/>
          </a:xfrm>
          <a:prstGeom prst="rect">
            <a:avLst/>
          </a:prstGeom>
          <a:noFill/>
          <a:ln>
            <a:noFill/>
          </a:ln>
        </p:spPr>
      </p:pic>
      <p:pic>
        <p:nvPicPr>
          <p:cNvPr id="277" name="Google Shape;277;p35"/>
          <p:cNvPicPr preferRelativeResize="0"/>
          <p:nvPr/>
        </p:nvPicPr>
        <p:blipFill rotWithShape="1">
          <a:blip r:embed="rId4">
            <a:alphaModFix/>
          </a:blip>
          <a:srcRect l="72965"/>
          <a:stretch/>
        </p:blipFill>
        <p:spPr>
          <a:xfrm>
            <a:off x="4953849" y="1695775"/>
            <a:ext cx="1179325" cy="2254350"/>
          </a:xfrm>
          <a:prstGeom prst="rect">
            <a:avLst/>
          </a:prstGeom>
          <a:noFill/>
          <a:ln>
            <a:noFill/>
          </a:ln>
        </p:spPr>
      </p:pic>
      <p:pic>
        <p:nvPicPr>
          <p:cNvPr id="278" name="Google Shape;278;p35"/>
          <p:cNvPicPr preferRelativeResize="0"/>
          <p:nvPr/>
        </p:nvPicPr>
        <p:blipFill rotWithShape="1">
          <a:blip r:embed="rId4">
            <a:alphaModFix/>
          </a:blip>
          <a:srcRect l="42539" r="30425"/>
          <a:stretch/>
        </p:blipFill>
        <p:spPr>
          <a:xfrm>
            <a:off x="6218375" y="1691150"/>
            <a:ext cx="1179325" cy="2254350"/>
          </a:xfrm>
          <a:prstGeom prst="rect">
            <a:avLst/>
          </a:prstGeom>
          <a:noFill/>
          <a:ln>
            <a:noFill/>
          </a:ln>
        </p:spPr>
      </p:pic>
      <p:pic>
        <p:nvPicPr>
          <p:cNvPr id="279" name="Google Shape;279;p35"/>
          <p:cNvPicPr preferRelativeResize="0"/>
          <p:nvPr/>
        </p:nvPicPr>
        <p:blipFill rotWithShape="1">
          <a:blip r:embed="rId4">
            <a:alphaModFix/>
          </a:blip>
          <a:srcRect l="12178" r="60786"/>
          <a:stretch/>
        </p:blipFill>
        <p:spPr>
          <a:xfrm>
            <a:off x="7562600" y="1695775"/>
            <a:ext cx="1179325" cy="2254350"/>
          </a:xfrm>
          <a:prstGeom prst="rect">
            <a:avLst/>
          </a:prstGeom>
          <a:noFill/>
          <a:ln>
            <a:noFill/>
          </a:ln>
        </p:spPr>
      </p:pic>
      <p:sp>
        <p:nvSpPr>
          <p:cNvPr id="280" name="Google Shape;280;p35"/>
          <p:cNvSpPr/>
          <p:nvPr/>
        </p:nvSpPr>
        <p:spPr>
          <a:xfrm rot="-5388366">
            <a:off x="4655627" y="3255275"/>
            <a:ext cx="177301" cy="1575900"/>
          </a:xfrm>
          <a:prstGeom prst="leftBracke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rot="-5389093">
            <a:off x="4831999" y="2516225"/>
            <a:ext cx="472802" cy="3368100"/>
          </a:xfrm>
          <a:prstGeom prst="leftBracke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5"/>
          <p:cNvCxnSpPr/>
          <p:nvPr/>
        </p:nvCxnSpPr>
        <p:spPr>
          <a:xfrm flipH="1">
            <a:off x="9144650" y="4273925"/>
            <a:ext cx="4500" cy="13800"/>
          </a:xfrm>
          <a:prstGeom prst="straightConnector1">
            <a:avLst/>
          </a:prstGeom>
          <a:noFill/>
          <a:ln w="9525" cap="flat" cmpd="sng">
            <a:solidFill>
              <a:schemeClr val="dk2"/>
            </a:solidFill>
            <a:prstDash val="solid"/>
            <a:round/>
            <a:headEnd type="none" w="med" len="med"/>
            <a:tailEnd type="none" w="med" len="med"/>
          </a:ln>
        </p:spPr>
      </p:cxnSp>
      <p:sp>
        <p:nvSpPr>
          <p:cNvPr id="283" name="Google Shape;283;p35"/>
          <p:cNvSpPr txBox="1"/>
          <p:nvPr/>
        </p:nvSpPr>
        <p:spPr>
          <a:xfrm>
            <a:off x="5023475" y="1639850"/>
            <a:ext cx="10311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Small Objects</a:t>
            </a:r>
            <a:endParaRPr sz="1000"/>
          </a:p>
        </p:txBody>
      </p:sp>
      <p:sp>
        <p:nvSpPr>
          <p:cNvPr id="284" name="Google Shape;284;p35"/>
          <p:cNvSpPr txBox="1"/>
          <p:nvPr/>
        </p:nvSpPr>
        <p:spPr>
          <a:xfrm>
            <a:off x="6242675" y="1639850"/>
            <a:ext cx="12438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Mid-size Objects</a:t>
            </a:r>
            <a:endParaRPr sz="1000"/>
          </a:p>
        </p:txBody>
      </p:sp>
      <p:sp>
        <p:nvSpPr>
          <p:cNvPr id="285" name="Google Shape;285;p35"/>
          <p:cNvSpPr txBox="1"/>
          <p:nvPr/>
        </p:nvSpPr>
        <p:spPr>
          <a:xfrm>
            <a:off x="7538075" y="1487450"/>
            <a:ext cx="13755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Large Objects</a:t>
            </a:r>
            <a:endParaRPr sz="1000"/>
          </a:p>
        </p:txBody>
      </p:sp>
      <p:sp>
        <p:nvSpPr>
          <p:cNvPr id="286" name="Google Shape;286;p35"/>
          <p:cNvSpPr/>
          <p:nvPr/>
        </p:nvSpPr>
        <p:spPr>
          <a:xfrm>
            <a:off x="1665150" y="2821525"/>
            <a:ext cx="638400" cy="1258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Related Work</a:t>
            </a:r>
            <a:endParaRPr/>
          </a:p>
        </p:txBody>
      </p:sp>
      <p:sp>
        <p:nvSpPr>
          <p:cNvPr id="101" name="Google Shape;101;p16"/>
          <p:cNvSpPr txBox="1"/>
          <p:nvPr/>
        </p:nvSpPr>
        <p:spPr>
          <a:xfrm>
            <a:off x="2623900" y="1052475"/>
            <a:ext cx="4682100" cy="3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urier New"/>
                <a:ea typeface="Courier New"/>
                <a:cs typeface="Courier New"/>
                <a:sym typeface="Courier New"/>
              </a:rPr>
              <a:t>Sheehan &amp; Ming et al. (KDD 2019)</a:t>
            </a:r>
            <a:endParaRPr dirty="0">
              <a:latin typeface="Courier New"/>
              <a:ea typeface="Courier New"/>
              <a:cs typeface="Courier New"/>
              <a:sym typeface="Courier New"/>
            </a:endParaRPr>
          </a:p>
        </p:txBody>
      </p:sp>
      <p:pic>
        <p:nvPicPr>
          <p:cNvPr id="102" name="Google Shape;102;p16"/>
          <p:cNvPicPr preferRelativeResize="0"/>
          <p:nvPr/>
        </p:nvPicPr>
        <p:blipFill>
          <a:blip r:embed="rId3">
            <a:alphaModFix/>
          </a:blip>
          <a:stretch>
            <a:fillRect/>
          </a:stretch>
        </p:blipFill>
        <p:spPr>
          <a:xfrm>
            <a:off x="152400" y="1447875"/>
            <a:ext cx="8839200" cy="28911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Related Work</a:t>
            </a:r>
            <a:endParaRPr/>
          </a:p>
        </p:txBody>
      </p:sp>
      <p:sp>
        <p:nvSpPr>
          <p:cNvPr id="108" name="Google Shape;108;p17"/>
          <p:cNvSpPr txBox="1"/>
          <p:nvPr/>
        </p:nvSpPr>
        <p:spPr>
          <a:xfrm>
            <a:off x="2623900" y="1052475"/>
            <a:ext cx="4059000" cy="3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New"/>
                <a:ea typeface="Courier New"/>
                <a:cs typeface="Courier New"/>
                <a:sym typeface="Courier New"/>
              </a:rPr>
              <a:t>Sheehan &amp; Ming et al. (KDD 2019)</a:t>
            </a:r>
            <a:endParaRPr>
              <a:latin typeface="Courier New"/>
              <a:ea typeface="Courier New"/>
              <a:cs typeface="Courier New"/>
              <a:sym typeface="Courier New"/>
            </a:endParaRPr>
          </a:p>
        </p:txBody>
      </p:sp>
      <p:grpSp>
        <p:nvGrpSpPr>
          <p:cNvPr id="109" name="Google Shape;109;p17"/>
          <p:cNvGrpSpPr/>
          <p:nvPr/>
        </p:nvGrpSpPr>
        <p:grpSpPr>
          <a:xfrm>
            <a:off x="1374444" y="1476535"/>
            <a:ext cx="6395112" cy="2529036"/>
            <a:chOff x="3902534" y="1384125"/>
            <a:chExt cx="5241465" cy="1863971"/>
          </a:xfrm>
        </p:grpSpPr>
        <p:pic>
          <p:nvPicPr>
            <p:cNvPr id="110" name="Google Shape;110;p17"/>
            <p:cNvPicPr preferRelativeResize="0"/>
            <p:nvPr/>
          </p:nvPicPr>
          <p:blipFill>
            <a:blip r:embed="rId3">
              <a:alphaModFix/>
            </a:blip>
            <a:stretch>
              <a:fillRect/>
            </a:stretch>
          </p:blipFill>
          <p:spPr>
            <a:xfrm>
              <a:off x="4155399" y="1384125"/>
              <a:ext cx="4403126" cy="1863971"/>
            </a:xfrm>
            <a:prstGeom prst="rect">
              <a:avLst/>
            </a:prstGeom>
            <a:noFill/>
            <a:ln>
              <a:noFill/>
            </a:ln>
          </p:spPr>
        </p:pic>
        <p:pic>
          <p:nvPicPr>
            <p:cNvPr id="111" name="Google Shape;111;p17"/>
            <p:cNvPicPr preferRelativeResize="0"/>
            <p:nvPr/>
          </p:nvPicPr>
          <p:blipFill rotWithShape="1">
            <a:blip r:embed="rId4">
              <a:alphaModFix/>
            </a:blip>
            <a:srcRect l="69297" t="89921"/>
            <a:stretch/>
          </p:blipFill>
          <p:spPr>
            <a:xfrm>
              <a:off x="8384675" y="1915975"/>
              <a:ext cx="759324" cy="119625"/>
            </a:xfrm>
            <a:prstGeom prst="rect">
              <a:avLst/>
            </a:prstGeom>
            <a:noFill/>
            <a:ln>
              <a:noFill/>
            </a:ln>
          </p:spPr>
        </p:pic>
        <p:pic>
          <p:nvPicPr>
            <p:cNvPr id="112" name="Google Shape;112;p17"/>
            <p:cNvPicPr preferRelativeResize="0"/>
            <p:nvPr/>
          </p:nvPicPr>
          <p:blipFill>
            <a:blip r:embed="rId5">
              <a:alphaModFix/>
            </a:blip>
            <a:stretch>
              <a:fillRect/>
            </a:stretch>
          </p:blipFill>
          <p:spPr>
            <a:xfrm>
              <a:off x="3902534" y="1727375"/>
              <a:ext cx="597966" cy="572700"/>
            </a:xfrm>
            <a:prstGeom prst="rect">
              <a:avLst/>
            </a:prstGeom>
            <a:noFill/>
            <a:ln>
              <a:noFill/>
            </a:ln>
          </p:spPr>
        </p:pic>
      </p:grpSp>
      <p:sp>
        <p:nvSpPr>
          <p:cNvPr id="113" name="Google Shape;113;p17"/>
          <p:cNvSpPr txBox="1"/>
          <p:nvPr/>
        </p:nvSpPr>
        <p:spPr>
          <a:xfrm>
            <a:off x="5852400" y="3501575"/>
            <a:ext cx="3096000" cy="7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Verdana"/>
                <a:ea typeface="Verdana"/>
                <a:cs typeface="Verdana"/>
                <a:sym typeface="Verdana"/>
              </a:rPr>
              <a:t>*Not easy to interpret</a:t>
            </a:r>
            <a:endParaRPr sz="1800" b="1">
              <a:solidFill>
                <a:srgbClr val="FF0000"/>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Solution - Object Detection for Interpretability</a:t>
            </a:r>
            <a:endParaRPr sz="2300" dirty="0"/>
          </a:p>
        </p:txBody>
      </p:sp>
      <p:pic>
        <p:nvPicPr>
          <p:cNvPr id="119" name="Google Shape;119;p18"/>
          <p:cNvPicPr preferRelativeResize="0"/>
          <p:nvPr/>
        </p:nvPicPr>
        <p:blipFill>
          <a:blip r:embed="rId3">
            <a:alphaModFix/>
          </a:blip>
          <a:stretch>
            <a:fillRect/>
          </a:stretch>
        </p:blipFill>
        <p:spPr>
          <a:xfrm>
            <a:off x="228600" y="1713475"/>
            <a:ext cx="8839201" cy="2178781"/>
          </a:xfrm>
          <a:prstGeom prst="rect">
            <a:avLst/>
          </a:prstGeom>
          <a:noFill/>
          <a:ln>
            <a:noFill/>
          </a:ln>
        </p:spPr>
      </p:pic>
      <p:sp>
        <p:nvSpPr>
          <p:cNvPr id="120" name="Google Shape;120;p18"/>
          <p:cNvSpPr txBox="1"/>
          <p:nvPr/>
        </p:nvSpPr>
        <p:spPr>
          <a:xfrm>
            <a:off x="391925" y="1258499"/>
            <a:ext cx="86184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*Represent satellite images with fine level, interpretable features.</a:t>
            </a:r>
            <a:endParaRPr sz="2000" dirty="0"/>
          </a:p>
        </p:txBody>
      </p:sp>
      <p:sp>
        <p:nvSpPr>
          <p:cNvPr id="121" name="Google Shape;121;p18"/>
          <p:cNvSpPr txBox="1"/>
          <p:nvPr/>
        </p:nvSpPr>
        <p:spPr>
          <a:xfrm>
            <a:off x="219150" y="4074150"/>
            <a:ext cx="7362900" cy="5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We can find out the correlation between number of certain objects and poverty index as:</a:t>
            </a:r>
            <a:endParaRPr/>
          </a:p>
          <a:p>
            <a:pPr marL="457200" lvl="0" indent="-317500" algn="l" rtl="0">
              <a:spcBef>
                <a:spcPts val="0"/>
              </a:spcBef>
              <a:spcAft>
                <a:spcPts val="0"/>
              </a:spcAft>
              <a:buClr>
                <a:srgbClr val="FF0000"/>
              </a:buClr>
              <a:buSzPts val="1400"/>
              <a:buAutoNum type="arabicPeriod"/>
            </a:pPr>
            <a:r>
              <a:rPr lang="en">
                <a:solidFill>
                  <a:srgbClr val="FF0000"/>
                </a:solidFill>
              </a:rPr>
              <a:t>High number of trucks are correlated with low poverty.</a:t>
            </a:r>
            <a:endParaRPr>
              <a:solidFill>
                <a:srgbClr val="FF0000"/>
              </a:solidFill>
            </a:endParaRPr>
          </a:p>
          <a:p>
            <a:pPr marL="457200" lvl="0" indent="-317500" algn="l" rtl="0">
              <a:spcBef>
                <a:spcPts val="0"/>
              </a:spcBef>
              <a:spcAft>
                <a:spcPts val="0"/>
              </a:spcAft>
              <a:buClr>
                <a:srgbClr val="FF0000"/>
              </a:buClr>
              <a:buSzPts val="1400"/>
              <a:buAutoNum type="arabicPeriod"/>
            </a:pPr>
            <a:r>
              <a:rPr lang="en">
                <a:solidFill>
                  <a:srgbClr val="FF0000"/>
                </a:solidFill>
              </a:rPr>
              <a:t>High number of settlements are correlated with high poverty.</a:t>
            </a:r>
            <a:endParaRPr>
              <a:solidFill>
                <a:srgbClr val="FF0000"/>
              </a:solidFill>
            </a:endParaRPr>
          </a:p>
        </p:txBody>
      </p:sp>
      <p:sp>
        <p:nvSpPr>
          <p:cNvPr id="122" name="Google Shape;122;p18"/>
          <p:cNvSpPr/>
          <p:nvPr/>
        </p:nvSpPr>
        <p:spPr>
          <a:xfrm>
            <a:off x="6517850" y="2930700"/>
            <a:ext cx="281700" cy="991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rot="10800000">
            <a:off x="7734450" y="2930850"/>
            <a:ext cx="281700" cy="97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6746450" y="2862900"/>
            <a:ext cx="1109700" cy="8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of trucks</a:t>
            </a:r>
            <a:endParaRPr/>
          </a:p>
          <a:p>
            <a:pPr marL="0" lvl="0" indent="0" algn="l" rtl="0">
              <a:spcBef>
                <a:spcPts val="0"/>
              </a:spcBef>
              <a:spcAft>
                <a:spcPts val="0"/>
              </a:spcAft>
              <a:buNone/>
            </a:pPr>
            <a:r>
              <a:rPr lang="en"/>
              <a:t># of cars</a:t>
            </a:r>
            <a:endParaRPr/>
          </a:p>
          <a:p>
            <a:pPr marL="0" lvl="0" indent="0" algn="l" rtl="0">
              <a:spcBef>
                <a:spcPts val="0"/>
              </a:spcBef>
              <a:spcAft>
                <a:spcPts val="0"/>
              </a:spcAft>
              <a:buNone/>
            </a:pPr>
            <a:r>
              <a:rPr lang="en"/>
              <a:t># of planes</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p:txBody>
      </p:sp>
      <p:sp>
        <p:nvSpPr>
          <p:cNvPr id="9" name="Google Shape;101;p16">
            <a:extLst>
              <a:ext uri="{FF2B5EF4-FFF2-40B4-BE49-F238E27FC236}">
                <a16:creationId xmlns:a16="http://schemas.microsoft.com/office/drawing/2014/main" id="{7F5B3C75-2EC4-4D45-9B73-15D9F565B656}"/>
              </a:ext>
            </a:extLst>
          </p:cNvPr>
          <p:cNvSpPr txBox="1"/>
          <p:nvPr/>
        </p:nvSpPr>
        <p:spPr>
          <a:xfrm>
            <a:off x="2623900" y="1019424"/>
            <a:ext cx="2884534" cy="3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err="1">
                <a:latin typeface="Courier New"/>
                <a:ea typeface="Courier New"/>
                <a:cs typeface="Courier New"/>
                <a:sym typeface="Courier New"/>
              </a:rPr>
              <a:t>Ayush</a:t>
            </a:r>
            <a:r>
              <a:rPr lang="en" dirty="0">
                <a:latin typeface="Courier New"/>
                <a:ea typeface="Courier New"/>
                <a:cs typeface="Courier New"/>
                <a:sym typeface="Courier New"/>
              </a:rPr>
              <a:t> et al. (IJCAI 2020)</a:t>
            </a:r>
            <a:endParaRPr dirty="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xView - A Large Scale Dataset</a:t>
            </a:r>
            <a:endParaRPr/>
          </a:p>
        </p:txBody>
      </p:sp>
      <p:sp>
        <p:nvSpPr>
          <p:cNvPr id="130" name="Google Shape;130;p19"/>
          <p:cNvSpPr txBox="1">
            <a:spLocks noGrp="1"/>
          </p:cNvSpPr>
          <p:nvPr>
            <p:ph type="body" idx="1"/>
          </p:nvPr>
        </p:nvSpPr>
        <p:spPr>
          <a:xfrm>
            <a:off x="311700" y="1152475"/>
            <a:ext cx="8520600" cy="8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Up until 2018, there was no large scale global object detection dataset from satellite images.</a:t>
            </a:r>
            <a:endParaRPr sz="1600"/>
          </a:p>
          <a:p>
            <a:pPr marL="0" lvl="0" indent="0" algn="l" rtl="0">
              <a:spcBef>
                <a:spcPts val="1600"/>
              </a:spcBef>
              <a:spcAft>
                <a:spcPts val="1600"/>
              </a:spcAft>
              <a:buNone/>
            </a:pPr>
            <a:endParaRPr/>
          </a:p>
        </p:txBody>
      </p:sp>
      <p:pic>
        <p:nvPicPr>
          <p:cNvPr id="131" name="Google Shape;131;p19"/>
          <p:cNvPicPr preferRelativeResize="0"/>
          <p:nvPr/>
        </p:nvPicPr>
        <p:blipFill>
          <a:blip r:embed="rId3">
            <a:alphaModFix/>
          </a:blip>
          <a:stretch>
            <a:fillRect/>
          </a:stretch>
        </p:blipFill>
        <p:spPr>
          <a:xfrm>
            <a:off x="311700" y="2100233"/>
            <a:ext cx="5002676" cy="2477042"/>
          </a:xfrm>
          <a:prstGeom prst="rect">
            <a:avLst/>
          </a:prstGeom>
          <a:noFill/>
          <a:ln>
            <a:noFill/>
          </a:ln>
        </p:spPr>
      </p:pic>
      <p:sp>
        <p:nvSpPr>
          <p:cNvPr id="132" name="Google Shape;132;p19"/>
          <p:cNvSpPr txBox="1"/>
          <p:nvPr/>
        </p:nvSpPr>
        <p:spPr>
          <a:xfrm>
            <a:off x="2706576" y="1532875"/>
            <a:ext cx="4342500" cy="4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New"/>
                <a:ea typeface="Courier New"/>
                <a:cs typeface="Courier New"/>
                <a:sym typeface="Courier New"/>
              </a:rPr>
              <a:t>Lam et al. (NeurIPS 2018-xView)</a:t>
            </a:r>
            <a:endParaRPr>
              <a:latin typeface="Courier New"/>
              <a:ea typeface="Courier New"/>
              <a:cs typeface="Courier New"/>
              <a:sym typeface="Courier New"/>
            </a:endParaRPr>
          </a:p>
        </p:txBody>
      </p:sp>
      <p:pic>
        <p:nvPicPr>
          <p:cNvPr id="133" name="Google Shape;133;p19"/>
          <p:cNvPicPr preferRelativeResize="0"/>
          <p:nvPr/>
        </p:nvPicPr>
        <p:blipFill rotWithShape="1">
          <a:blip r:embed="rId4">
            <a:alphaModFix/>
          </a:blip>
          <a:srcRect t="7570"/>
          <a:stretch/>
        </p:blipFill>
        <p:spPr>
          <a:xfrm>
            <a:off x="5467450" y="2100225"/>
            <a:ext cx="3364857" cy="247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xView - Class Hierarchy</a:t>
            </a:r>
            <a:endParaRPr/>
          </a:p>
        </p:txBody>
      </p:sp>
      <p:pic>
        <p:nvPicPr>
          <p:cNvPr id="139" name="Google Shape;139;p20"/>
          <p:cNvPicPr preferRelativeResize="0"/>
          <p:nvPr/>
        </p:nvPicPr>
        <p:blipFill>
          <a:blip r:embed="rId3">
            <a:alphaModFix/>
          </a:blip>
          <a:stretch>
            <a:fillRect/>
          </a:stretch>
        </p:blipFill>
        <p:spPr>
          <a:xfrm>
            <a:off x="638300" y="1377475"/>
            <a:ext cx="8362552" cy="1829825"/>
          </a:xfrm>
          <a:prstGeom prst="rect">
            <a:avLst/>
          </a:prstGeom>
          <a:noFill/>
          <a:ln>
            <a:noFill/>
          </a:ln>
        </p:spPr>
      </p:pic>
      <p:sp>
        <p:nvSpPr>
          <p:cNvPr id="140" name="Google Shape;140;p20"/>
          <p:cNvSpPr txBox="1"/>
          <p:nvPr/>
        </p:nvSpPr>
        <p:spPr>
          <a:xfrm>
            <a:off x="241300" y="3425700"/>
            <a:ext cx="8248500" cy="12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err="1">
                <a:latin typeface="Verdana"/>
                <a:ea typeface="Verdana"/>
                <a:cs typeface="Verdana"/>
                <a:sym typeface="Verdana"/>
              </a:rPr>
              <a:t>Ayush</a:t>
            </a:r>
            <a:r>
              <a:rPr lang="en" dirty="0">
                <a:latin typeface="Verdana"/>
                <a:ea typeface="Verdana"/>
                <a:cs typeface="Verdana"/>
                <a:sym typeface="Verdana"/>
              </a:rPr>
              <a:t> et al. (IJCAI 2020) use two different set of classes:</a:t>
            </a:r>
            <a:endParaRPr dirty="0">
              <a:latin typeface="Verdana"/>
              <a:ea typeface="Verdana"/>
              <a:cs typeface="Verdana"/>
              <a:sym typeface="Verdana"/>
            </a:endParaRPr>
          </a:p>
          <a:p>
            <a:pPr marL="0" lvl="0" indent="0" algn="l" rtl="0">
              <a:spcBef>
                <a:spcPts val="0"/>
              </a:spcBef>
              <a:spcAft>
                <a:spcPts val="0"/>
              </a:spcAft>
              <a:buNone/>
            </a:pPr>
            <a:endParaRPr dirty="0">
              <a:latin typeface="Verdana"/>
              <a:ea typeface="Verdana"/>
              <a:cs typeface="Verdana"/>
              <a:sym typeface="Verdana"/>
            </a:endParaRPr>
          </a:p>
          <a:p>
            <a:pPr marL="914400" lvl="0" indent="-317500" algn="l" rtl="0">
              <a:spcBef>
                <a:spcPts val="0"/>
              </a:spcBef>
              <a:spcAft>
                <a:spcPts val="0"/>
              </a:spcAft>
              <a:buSzPts val="1400"/>
              <a:buFont typeface="Verdana"/>
              <a:buAutoNum type="arabicPeriod"/>
            </a:pPr>
            <a:r>
              <a:rPr lang="en" dirty="0">
                <a:solidFill>
                  <a:srgbClr val="FF0000"/>
                </a:solidFill>
                <a:latin typeface="Verdana"/>
                <a:ea typeface="Verdana"/>
                <a:cs typeface="Verdana"/>
                <a:sym typeface="Verdana"/>
              </a:rPr>
              <a:t>Child level classes</a:t>
            </a:r>
            <a:r>
              <a:rPr lang="en" dirty="0">
                <a:latin typeface="Verdana"/>
                <a:ea typeface="Verdana"/>
                <a:cs typeface="Verdana"/>
                <a:sym typeface="Verdana"/>
              </a:rPr>
              <a:t> - can be helpful to integrate richer set of features.</a:t>
            </a:r>
            <a:endParaRPr dirty="0">
              <a:latin typeface="Verdana"/>
              <a:ea typeface="Verdana"/>
              <a:cs typeface="Verdana"/>
              <a:sym typeface="Verdana"/>
            </a:endParaRPr>
          </a:p>
          <a:p>
            <a:pPr marL="914400" lvl="0" indent="-317500" algn="l" rtl="0">
              <a:spcBef>
                <a:spcPts val="0"/>
              </a:spcBef>
              <a:spcAft>
                <a:spcPts val="0"/>
              </a:spcAft>
              <a:buSzPts val="1400"/>
              <a:buFont typeface="Verdana"/>
              <a:buAutoNum type="arabicPeriod"/>
            </a:pPr>
            <a:r>
              <a:rPr lang="en" dirty="0">
                <a:solidFill>
                  <a:srgbClr val="FF0000"/>
                </a:solidFill>
                <a:latin typeface="Verdana"/>
                <a:ea typeface="Verdana"/>
                <a:cs typeface="Verdana"/>
                <a:sym typeface="Verdana"/>
              </a:rPr>
              <a:t>Parent level classes</a:t>
            </a:r>
            <a:r>
              <a:rPr lang="en" dirty="0">
                <a:latin typeface="Verdana"/>
                <a:ea typeface="Verdana"/>
                <a:cs typeface="Verdana"/>
                <a:sym typeface="Verdana"/>
              </a:rPr>
              <a:t> - can be helpful for increased detector accuracy since classification task becomes easier.</a:t>
            </a:r>
            <a:endParaRPr dirty="0">
              <a:latin typeface="Verdana"/>
              <a:ea typeface="Verdana"/>
              <a:cs typeface="Verdana"/>
              <a:sym typeface="Verdana"/>
            </a:endParaRPr>
          </a:p>
        </p:txBody>
      </p:sp>
      <p:sp>
        <p:nvSpPr>
          <p:cNvPr id="141" name="Google Shape;141;p20"/>
          <p:cNvSpPr/>
          <p:nvPr/>
        </p:nvSpPr>
        <p:spPr>
          <a:xfrm>
            <a:off x="375250" y="1574600"/>
            <a:ext cx="283800" cy="1595700"/>
          </a:xfrm>
          <a:prstGeom prst="leftBrace">
            <a:avLst>
              <a:gd name="adj1" fmla="val 8333"/>
              <a:gd name="adj2" fmla="val 49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393700" y="1398725"/>
            <a:ext cx="246900" cy="152700"/>
          </a:xfrm>
          <a:prstGeom prst="leftBrace">
            <a:avLst>
              <a:gd name="adj1" fmla="val 8333"/>
              <a:gd name="adj2" fmla="val 48542"/>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txBox="1"/>
          <p:nvPr/>
        </p:nvSpPr>
        <p:spPr>
          <a:xfrm rot="-5400000">
            <a:off x="-96450" y="2192225"/>
            <a:ext cx="7068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Verdana"/>
                <a:ea typeface="Verdana"/>
                <a:cs typeface="Verdana"/>
                <a:sym typeface="Verdana"/>
              </a:rPr>
              <a:t>Child</a:t>
            </a:r>
            <a:endParaRPr sz="1300" b="1"/>
          </a:p>
        </p:txBody>
      </p:sp>
      <p:sp>
        <p:nvSpPr>
          <p:cNvPr id="144" name="Google Shape;144;p20"/>
          <p:cNvSpPr txBox="1"/>
          <p:nvPr/>
        </p:nvSpPr>
        <p:spPr>
          <a:xfrm rot="-5400000">
            <a:off x="-136850" y="1357904"/>
            <a:ext cx="8061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Verdana"/>
                <a:ea typeface="Verdana"/>
                <a:cs typeface="Verdana"/>
                <a:sym typeface="Verdana"/>
              </a:rPr>
              <a:t>Parent</a:t>
            </a:r>
            <a:endParaRPr sz="1300" b="1"/>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2767</TotalTime>
  <Words>4391</Words>
  <Application>Microsoft Macintosh PowerPoint</Application>
  <PresentationFormat>On-screen Show (16:9)</PresentationFormat>
  <Paragraphs>230</Paragraphs>
  <Slides>41</Slides>
  <Notes>40</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Courier New</vt:lpstr>
      <vt:lpstr>Verdana</vt:lpstr>
      <vt:lpstr>Alfa Slab One</vt:lpstr>
      <vt:lpstr>Proxima Nova</vt:lpstr>
      <vt:lpstr>Gameday</vt:lpstr>
      <vt:lpstr>Efficient Poverty Mapping from High Resolution Remote Sensing Images</vt:lpstr>
      <vt:lpstr>Motivation</vt:lpstr>
      <vt:lpstr>Introduction</vt:lpstr>
      <vt:lpstr>Related Work</vt:lpstr>
      <vt:lpstr>Related Work</vt:lpstr>
      <vt:lpstr>Related Work</vt:lpstr>
      <vt:lpstr>Solution - Object Detection for Interpretability</vt:lpstr>
      <vt:lpstr>xView - A Large Scale Dataset</vt:lpstr>
      <vt:lpstr>xView - Class Hierarchy</vt:lpstr>
      <vt:lpstr>Training Object Detector on xView</vt:lpstr>
      <vt:lpstr>Training YOLOv3</vt:lpstr>
      <vt:lpstr>Testing YOLOv3</vt:lpstr>
      <vt:lpstr>YOLOv3 Results on xView</vt:lpstr>
      <vt:lpstr>Poverty Prediction Dataset</vt:lpstr>
      <vt:lpstr>Ayush et al. (IJCAI 2020) - Proposed Approach</vt:lpstr>
      <vt:lpstr>Ayush et al. (IJCAI 2020) - Proposed Approach</vt:lpstr>
      <vt:lpstr>Ayush et al. (IJCAI 2020) - Proposed Approach</vt:lpstr>
      <vt:lpstr>A Reinforcement Learning Approach</vt:lpstr>
      <vt:lpstr>PowerPoint Presentation</vt:lpstr>
      <vt:lpstr>PowerPoint Presentation</vt:lpstr>
      <vt:lpstr>PowerPoint Presentation</vt:lpstr>
      <vt:lpstr>PowerPoint Presentation</vt:lpstr>
      <vt:lpstr>Schematic Overview of the Proposed Approach</vt:lpstr>
      <vt:lpstr>Experimental Results</vt:lpstr>
      <vt:lpstr>Experimental Results</vt:lpstr>
      <vt:lpstr>Performance/Sampling Trade-off.</vt:lpstr>
      <vt:lpstr>Interpretability</vt:lpstr>
      <vt:lpstr>Cost Saving</vt:lpstr>
      <vt:lpstr>Visualization</vt:lpstr>
      <vt:lpstr>Visualization</vt:lpstr>
      <vt:lpstr>Thanks</vt:lpstr>
      <vt:lpstr>Visualizations</vt:lpstr>
      <vt:lpstr>Visualizations</vt:lpstr>
      <vt:lpstr>Results</vt:lpstr>
      <vt:lpstr>Interpretability</vt:lpstr>
      <vt:lpstr>Interpretability</vt:lpstr>
      <vt:lpstr>Thanks!  </vt:lpstr>
      <vt:lpstr>xView - Annotation Examples</vt:lpstr>
      <vt:lpstr>xView - Class Analysis</vt:lpstr>
      <vt:lpstr>Comparison to Other Models</vt:lpstr>
      <vt:lpstr>Convolutional Detector - YOLOv3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Poverty Mapping from High Resolution Remote Sensing Images</dc:title>
  <cp:lastModifiedBy>Kumar Ayush</cp:lastModifiedBy>
  <cp:revision>18</cp:revision>
  <dcterms:modified xsi:type="dcterms:W3CDTF">2021-01-07T19:36:47Z</dcterms:modified>
</cp:coreProperties>
</file>